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70"/>
  </p:notesMasterIdLst>
  <p:handoutMasterIdLst>
    <p:handoutMasterId r:id="rId71"/>
  </p:handoutMasterIdLst>
  <p:sldIdLst>
    <p:sldId id="277" r:id="rId5"/>
    <p:sldId id="305" r:id="rId6"/>
    <p:sldId id="318" r:id="rId7"/>
    <p:sldId id="278" r:id="rId8"/>
    <p:sldId id="289" r:id="rId9"/>
    <p:sldId id="370" r:id="rId10"/>
    <p:sldId id="338" r:id="rId11"/>
    <p:sldId id="322" r:id="rId12"/>
    <p:sldId id="333" r:id="rId13"/>
    <p:sldId id="329" r:id="rId14"/>
    <p:sldId id="372" r:id="rId15"/>
    <p:sldId id="314" r:id="rId16"/>
    <p:sldId id="371" r:id="rId17"/>
    <p:sldId id="328" r:id="rId18"/>
    <p:sldId id="317" r:id="rId19"/>
    <p:sldId id="336" r:id="rId20"/>
    <p:sldId id="323" r:id="rId21"/>
    <p:sldId id="331" r:id="rId22"/>
    <p:sldId id="313" r:id="rId23"/>
    <p:sldId id="358" r:id="rId24"/>
    <p:sldId id="355" r:id="rId25"/>
    <p:sldId id="337" r:id="rId26"/>
    <p:sldId id="357" r:id="rId27"/>
    <p:sldId id="335" r:id="rId28"/>
    <p:sldId id="307" r:id="rId29"/>
    <p:sldId id="320" r:id="rId30"/>
    <p:sldId id="365" r:id="rId31"/>
    <p:sldId id="330" r:id="rId32"/>
    <p:sldId id="356" r:id="rId33"/>
    <p:sldId id="300" r:id="rId34"/>
    <p:sldId id="368" r:id="rId35"/>
    <p:sldId id="326" r:id="rId36"/>
    <p:sldId id="340" r:id="rId37"/>
    <p:sldId id="325" r:id="rId38"/>
    <p:sldId id="332" r:id="rId39"/>
    <p:sldId id="369" r:id="rId40"/>
    <p:sldId id="359" r:id="rId41"/>
    <p:sldId id="360" r:id="rId42"/>
    <p:sldId id="361" r:id="rId43"/>
    <p:sldId id="366" r:id="rId44"/>
    <p:sldId id="367" r:id="rId45"/>
    <p:sldId id="310" r:id="rId46"/>
    <p:sldId id="341" r:id="rId47"/>
    <p:sldId id="301" r:id="rId48"/>
    <p:sldId id="270" r:id="rId49"/>
    <p:sldId id="311" r:id="rId50"/>
    <p:sldId id="344" r:id="rId51"/>
    <p:sldId id="293" r:id="rId52"/>
    <p:sldId id="348" r:id="rId53"/>
    <p:sldId id="342" r:id="rId54"/>
    <p:sldId id="343" r:id="rId55"/>
    <p:sldId id="349" r:id="rId56"/>
    <p:sldId id="350" r:id="rId57"/>
    <p:sldId id="351" r:id="rId58"/>
    <p:sldId id="346" r:id="rId59"/>
    <p:sldId id="347" r:id="rId60"/>
    <p:sldId id="352" r:id="rId61"/>
    <p:sldId id="345" r:id="rId62"/>
    <p:sldId id="260" r:id="rId63"/>
    <p:sldId id="362" r:id="rId64"/>
    <p:sldId id="353" r:id="rId65"/>
    <p:sldId id="275" r:id="rId66"/>
    <p:sldId id="363" r:id="rId67"/>
    <p:sldId id="364" r:id="rId68"/>
    <p:sldId id="27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98AB6-ECCB-4A65-AB99-574DA3CA48A2}" v="1" dt="2026-03-02T13:15:49.788"/>
    <p1510:client id="{D37BD1E0-E38A-43AB-B1D1-42A1758C442E}" v="48" dt="2026-03-02T08:58:04.393"/>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Stil luminos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Stil luminos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Stil tematic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Stil luminos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Stil mediu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8FB837D-C827-4EFA-A057-4D05807E0F7C}" styleName="Stil tematic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E25E649-3F16-4E02-A733-19D2CDBF48F0}" styleName="Stil mediu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73" autoAdjust="0"/>
    <p:restoredTop sz="87430" autoAdjust="0"/>
  </p:normalViewPr>
  <p:slideViewPr>
    <p:cSldViewPr snapToGrid="0">
      <p:cViewPr varScale="1">
        <p:scale>
          <a:sx n="97" d="100"/>
          <a:sy n="97" d="100"/>
        </p:scale>
        <p:origin x="1260" y="72"/>
      </p:cViewPr>
      <p:guideLst>
        <p:guide orient="horz" pos="33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elina Oprina" userId="9ed148d6-8e2b-4210-86b0-f5b5b08cf217" providerId="ADAL" clId="{B486C2B1-0F1D-4BE1-8AEF-A367F4BCCAFB}"/>
    <pc:docChg chg="custSel delSld modSld">
      <pc:chgData name="Evelina Oprina" userId="9ed148d6-8e2b-4210-86b0-f5b5b08cf217" providerId="ADAL" clId="{B486C2B1-0F1D-4BE1-8AEF-A367F4BCCAFB}" dt="2026-03-02T21:14:59.886" v="419" actId="14100"/>
      <pc:docMkLst>
        <pc:docMk/>
      </pc:docMkLst>
      <pc:sldChg chg="modSp mod">
        <pc:chgData name="Evelina Oprina" userId="9ed148d6-8e2b-4210-86b0-f5b5b08cf217" providerId="ADAL" clId="{B486C2B1-0F1D-4BE1-8AEF-A367F4BCCAFB}" dt="2026-03-02T21:14:59.886" v="419" actId="14100"/>
        <pc:sldMkLst>
          <pc:docMk/>
          <pc:sldMk cId="2008996605" sldId="348"/>
        </pc:sldMkLst>
        <pc:spChg chg="mod">
          <ac:chgData name="Evelina Oprina" userId="9ed148d6-8e2b-4210-86b0-f5b5b08cf217" providerId="ADAL" clId="{B486C2B1-0F1D-4BE1-8AEF-A367F4BCCAFB}" dt="2026-03-02T21:14:59.886" v="419" actId="14100"/>
          <ac:spMkLst>
            <pc:docMk/>
            <pc:sldMk cId="2008996605" sldId="348"/>
            <ac:spMk id="15" creationId="{80D20254-949C-5BE5-2294-FCB9739BE336}"/>
          </ac:spMkLst>
        </pc:spChg>
      </pc:sldChg>
      <pc:sldChg chg="modSp mod">
        <pc:chgData name="Evelina Oprina" userId="9ed148d6-8e2b-4210-86b0-f5b5b08cf217" providerId="ADAL" clId="{B486C2B1-0F1D-4BE1-8AEF-A367F4BCCAFB}" dt="2026-03-02T21:13:56.262" v="312" actId="113"/>
        <pc:sldMkLst>
          <pc:docMk/>
          <pc:sldMk cId="1614323413" sldId="361"/>
        </pc:sldMkLst>
        <pc:spChg chg="mod">
          <ac:chgData name="Evelina Oprina" userId="9ed148d6-8e2b-4210-86b0-f5b5b08cf217" providerId="ADAL" clId="{B486C2B1-0F1D-4BE1-8AEF-A367F4BCCAFB}" dt="2026-03-02T21:13:56.262" v="312" actId="113"/>
          <ac:spMkLst>
            <pc:docMk/>
            <pc:sldMk cId="1614323413" sldId="361"/>
            <ac:spMk id="3" creationId="{94720953-2202-E5C0-1107-11EA46DFF435}"/>
          </ac:spMkLst>
        </pc:spChg>
      </pc:sldChg>
      <pc:sldChg chg="modSp mod">
        <pc:chgData name="Evelina Oprina" userId="9ed148d6-8e2b-4210-86b0-f5b5b08cf217" providerId="ADAL" clId="{B486C2B1-0F1D-4BE1-8AEF-A367F4BCCAFB}" dt="2026-03-02T13:23:17.682" v="300" actId="255"/>
        <pc:sldMkLst>
          <pc:docMk/>
          <pc:sldMk cId="279302975" sldId="367"/>
        </pc:sldMkLst>
        <pc:graphicFrameChg chg="mod modGraphic">
          <ac:chgData name="Evelina Oprina" userId="9ed148d6-8e2b-4210-86b0-f5b5b08cf217" providerId="ADAL" clId="{B486C2B1-0F1D-4BE1-8AEF-A367F4BCCAFB}" dt="2026-03-02T13:23:17.682" v="300" actId="255"/>
          <ac:graphicFrameMkLst>
            <pc:docMk/>
            <pc:sldMk cId="279302975" sldId="367"/>
            <ac:graphicFrameMk id="4" creationId="{BBAEFCB3-7269-EAA0-11AA-FB931A75AFF7}"/>
          </ac:graphicFrameMkLst>
        </pc:graphicFrameChg>
        <pc:picChg chg="mod">
          <ac:chgData name="Evelina Oprina" userId="9ed148d6-8e2b-4210-86b0-f5b5b08cf217" providerId="ADAL" clId="{B486C2B1-0F1D-4BE1-8AEF-A367F4BCCAFB}" dt="2026-03-02T13:23:02.889" v="299" actId="14100"/>
          <ac:picMkLst>
            <pc:docMk/>
            <pc:sldMk cId="279302975" sldId="367"/>
            <ac:picMk id="6" creationId="{93647C1D-2B68-9542-4158-61A78F58F5BC}"/>
          </ac:picMkLst>
        </pc:picChg>
      </pc:sldChg>
      <pc:sldChg chg="modSp mod">
        <pc:chgData name="Evelina Oprina" userId="9ed148d6-8e2b-4210-86b0-f5b5b08cf217" providerId="ADAL" clId="{B486C2B1-0F1D-4BE1-8AEF-A367F4BCCAFB}" dt="2026-03-02T13:00:41.653" v="15" actId="20577"/>
        <pc:sldMkLst>
          <pc:docMk/>
          <pc:sldMk cId="3754316916" sldId="370"/>
        </pc:sldMkLst>
        <pc:spChg chg="mod">
          <ac:chgData name="Evelina Oprina" userId="9ed148d6-8e2b-4210-86b0-f5b5b08cf217" providerId="ADAL" clId="{B486C2B1-0F1D-4BE1-8AEF-A367F4BCCAFB}" dt="2026-03-02T13:00:41.653" v="15" actId="20577"/>
          <ac:spMkLst>
            <pc:docMk/>
            <pc:sldMk cId="3754316916" sldId="370"/>
            <ac:spMk id="6" creationId="{B64C7079-53E0-33CA-5CD9-E4BB972B6440}"/>
          </ac:spMkLst>
        </pc:spChg>
        <pc:picChg chg="mod">
          <ac:chgData name="Evelina Oprina" userId="9ed148d6-8e2b-4210-86b0-f5b5b08cf217" providerId="ADAL" clId="{B486C2B1-0F1D-4BE1-8AEF-A367F4BCCAFB}" dt="2026-03-02T13:00:24.745" v="0" actId="1076"/>
          <ac:picMkLst>
            <pc:docMk/>
            <pc:sldMk cId="3754316916" sldId="370"/>
            <ac:picMk id="8" creationId="{367688CA-3881-BF8F-7FC1-7C53ECB9F0B5}"/>
          </ac:picMkLst>
        </pc:picChg>
      </pc:sldChg>
      <pc:sldChg chg="del">
        <pc:chgData name="Evelina Oprina" userId="9ed148d6-8e2b-4210-86b0-f5b5b08cf217" providerId="ADAL" clId="{B486C2B1-0F1D-4BE1-8AEF-A367F4BCCAFB}" dt="2026-03-02T13:14:55.510" v="136" actId="2696"/>
        <pc:sldMkLst>
          <pc:docMk/>
          <pc:sldMk cId="2932925588" sldId="37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o-RO" sz="1400" noProof="0" dirty="0">
                <a:solidFill>
                  <a:schemeClr val="tx1"/>
                </a:solidFill>
                <a:latin typeface="Montserrat" panose="00000500000000000000" pitchFamily="2" charset="-18"/>
              </a:rPr>
              <a:t>Distribuția</a:t>
            </a:r>
            <a:r>
              <a:rPr lang="ro-RO" sz="1400" baseline="0" noProof="0" dirty="0">
                <a:solidFill>
                  <a:schemeClr val="tx1"/>
                </a:solidFill>
                <a:latin typeface="Montserrat" panose="00000500000000000000" pitchFamily="2" charset="-18"/>
              </a:rPr>
              <a:t> pe g</a:t>
            </a:r>
            <a:r>
              <a:rPr lang="ro-RO" sz="1400" noProof="0" dirty="0">
                <a:solidFill>
                  <a:schemeClr val="tx1"/>
                </a:solidFill>
                <a:latin typeface="Montserrat" panose="00000500000000000000" pitchFamily="2" charset="-18"/>
              </a:rPr>
              <a:t>rade profesionale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o-RO"/>
        </a:p>
      </c:txPr>
    </c:title>
    <c:autoTitleDeleted val="0"/>
    <c:plotArea>
      <c:layout>
        <c:manualLayout>
          <c:layoutTarget val="inner"/>
          <c:xMode val="edge"/>
          <c:yMode val="edge"/>
          <c:x val="0.10548859332539529"/>
          <c:y val="0.11205552209050239"/>
          <c:w val="0.82247998299141178"/>
          <c:h val="0.59588151791365607"/>
        </c:manualLayout>
      </c:layout>
      <c:doughnutChart>
        <c:varyColors val="1"/>
        <c:ser>
          <c:idx val="0"/>
          <c:order val="0"/>
          <c:tx>
            <c:strRef>
              <c:f>Foaie1!$B$1</c:f>
              <c:strCache>
                <c:ptCount val="1"/>
                <c:pt idx="0">
                  <c:v>Grade științifice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6-9D83-46E8-A40F-512C8A8A42C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4478-4E2F-B085-32394834BB0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4478-4E2F-B085-32394834BB0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4-4478-4E2F-B085-32394834BB0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2-4478-4E2F-B085-32394834BB0B}"/>
              </c:ext>
            </c:extLst>
          </c:dPt>
          <c:dLbls>
            <c:dLbl>
              <c:idx val="0"/>
              <c:tx>
                <c:rich>
                  <a:bodyPr/>
                  <a:lstStyle/>
                  <a:p>
                    <a:fld id="{8B75BC52-FA28-41DC-9253-1D95E4097E20}" type="PERCENTAGE">
                      <a:rPr lang="en-US" smtClean="0"/>
                      <a:pPr/>
                      <a:t>[PROCENT]</a:t>
                    </a:fld>
                    <a:endParaRPr lang="en-US" dirty="0"/>
                  </a:p>
                  <a:p>
                    <a:fld id="{E98AC450-58EE-43FC-AD07-85E5E89D275F}" type="VALUE">
                      <a:rPr lang="en-US" smtClean="0"/>
                      <a:pPr/>
                      <a:t>[VALOARE]</a:t>
                    </a:fld>
                    <a:endParaRPr lang="en-GB"/>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D83-46E8-A40F-512C8A8A42C7}"/>
                </c:ext>
              </c:extLst>
            </c:dLbl>
            <c:dLbl>
              <c:idx val="1"/>
              <c:tx>
                <c:rich>
                  <a:bodyPr/>
                  <a:lstStyle/>
                  <a:p>
                    <a:fld id="{D0B72ECD-5E90-47F4-934F-1D7CAB31FC4C}" type="PERCENTAGE">
                      <a:rPr lang="en-US" smtClean="0"/>
                      <a:pPr/>
                      <a:t>[PROCENT]</a:t>
                    </a:fld>
                    <a:endParaRPr lang="en-US" dirty="0"/>
                  </a:p>
                  <a:p>
                    <a:fld id="{8B42FF10-6EAD-4209-8E56-1C7A04FE1B80}" type="VALUE">
                      <a:rPr lang="en-US" smtClean="0"/>
                      <a:pPr/>
                      <a:t>[VALOARE]</a:t>
                    </a:fld>
                    <a:endParaRPr lang="en-GB"/>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478-4E2F-B085-32394834BB0B}"/>
                </c:ext>
              </c:extLst>
            </c:dLbl>
            <c:dLbl>
              <c:idx val="2"/>
              <c:tx>
                <c:rich>
                  <a:bodyPr/>
                  <a:lstStyle/>
                  <a:p>
                    <a:fld id="{FB9DCE3E-AE6A-451B-A904-48C76851280B}" type="PERCENTAGE">
                      <a:rPr lang="en-US" smtClean="0"/>
                      <a:pPr/>
                      <a:t>[PROCENT]</a:t>
                    </a:fld>
                    <a:endParaRPr lang="en-US" dirty="0"/>
                  </a:p>
                  <a:p>
                    <a:fld id="{A4518F33-43F2-47AC-8908-2903A5B1CD33}" type="VALUE">
                      <a:rPr lang="en-US" smtClean="0"/>
                      <a:pPr/>
                      <a:t>[VALOARE]</a:t>
                    </a:fld>
                    <a:endParaRPr lang="en-GB"/>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478-4E2F-B085-32394834BB0B}"/>
                </c:ext>
              </c:extLst>
            </c:dLbl>
            <c:dLbl>
              <c:idx val="3"/>
              <c:tx>
                <c:rich>
                  <a:bodyPr/>
                  <a:lstStyle/>
                  <a:p>
                    <a:fld id="{65E6D0C7-4373-4F40-8AE9-BF0052FA1016}" type="PERCENTAGE">
                      <a:rPr lang="en-US" smtClean="0"/>
                      <a:pPr/>
                      <a:t>[PROCENT]</a:t>
                    </a:fld>
                    <a:endParaRPr lang="en-US" dirty="0"/>
                  </a:p>
                  <a:p>
                    <a:fld id="{128EB811-0561-45D1-A859-900532075E39}" type="VALUE">
                      <a:rPr lang="en-US" smtClean="0"/>
                      <a:pPr/>
                      <a:t>[VALOARE]</a:t>
                    </a:fld>
                    <a:endParaRPr lang="en-GB"/>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478-4E2F-B085-32394834BB0B}"/>
                </c:ext>
              </c:extLst>
            </c:dLbl>
            <c:dLbl>
              <c:idx val="4"/>
              <c:tx>
                <c:rich>
                  <a:bodyPr/>
                  <a:lstStyle/>
                  <a:p>
                    <a:fld id="{B10E0CC9-C6F5-40FD-B382-08A551734BD5}" type="PERCENTAGE">
                      <a:rPr lang="en-US" smtClean="0"/>
                      <a:pPr/>
                      <a:t>[PROCENT]</a:t>
                    </a:fld>
                    <a:endParaRPr lang="en-US" dirty="0"/>
                  </a:p>
                  <a:p>
                    <a:fld id="{114FEE19-14C5-4BF3-A045-75AF73D08D81}" type="VALUE">
                      <a:rPr lang="en-US" smtClean="0"/>
                      <a:pPr/>
                      <a:t>[VALOARE]</a:t>
                    </a:fld>
                    <a:endParaRPr lang="en-GB"/>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478-4E2F-B085-32394834BB0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ontserrat" panose="00000500000000000000" pitchFamily="2" charset="-18"/>
                    <a:ea typeface="+mn-ea"/>
                    <a:cs typeface="+mn-cs"/>
                  </a:defRPr>
                </a:pPr>
                <a:endParaRPr lang="ro-RO"/>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Foaie1!$A$2:$A$6</c:f>
              <c:strCache>
                <c:ptCount val="5"/>
                <c:pt idx="0">
                  <c:v>ACS</c:v>
                </c:pt>
                <c:pt idx="1">
                  <c:v>CS</c:v>
                </c:pt>
                <c:pt idx="2">
                  <c:v>CSIII</c:v>
                </c:pt>
                <c:pt idx="3">
                  <c:v>CSII</c:v>
                </c:pt>
                <c:pt idx="4">
                  <c:v>CSI</c:v>
                </c:pt>
              </c:strCache>
            </c:strRef>
          </c:cat>
          <c:val>
            <c:numRef>
              <c:f>Foaie1!$B$2:$B$6</c:f>
              <c:numCache>
                <c:formatCode>General</c:formatCode>
                <c:ptCount val="5"/>
                <c:pt idx="0">
                  <c:v>1</c:v>
                </c:pt>
                <c:pt idx="1">
                  <c:v>4</c:v>
                </c:pt>
                <c:pt idx="2">
                  <c:v>5</c:v>
                </c:pt>
                <c:pt idx="3">
                  <c:v>4</c:v>
                </c:pt>
                <c:pt idx="4">
                  <c:v>4</c:v>
                </c:pt>
              </c:numCache>
            </c:numRef>
          </c:val>
          <c:extLst>
            <c:ext xmlns:c16="http://schemas.microsoft.com/office/drawing/2014/chart" uri="{C3380CC4-5D6E-409C-BE32-E72D297353CC}">
              <c16:uniqueId val="{00000000-9D83-46E8-A40F-512C8A8A42C7}"/>
            </c:ext>
          </c:extLst>
        </c:ser>
        <c:dLbls>
          <c:showLegendKey val="0"/>
          <c:showVal val="0"/>
          <c:showCatName val="0"/>
          <c:showSerName val="0"/>
          <c:showPercent val="1"/>
          <c:showBubbleSize val="0"/>
          <c:showLeaderLines val="1"/>
        </c:dLbls>
        <c:firstSliceAng val="0"/>
        <c:holeSize val="50"/>
      </c:doughnutChart>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o-RO"/>
          </a:p>
        </c:txPr>
      </c:dTable>
      <c:spPr>
        <a:noFill/>
        <a:ln>
          <a:noFill/>
        </a:ln>
        <a:effectLst/>
      </c:spPr>
    </c:plotArea>
    <c:legend>
      <c:legendPos val="l"/>
      <c:layout>
        <c:manualLayout>
          <c:xMode val="edge"/>
          <c:yMode val="edge"/>
          <c:x val="0.34840172554870369"/>
          <c:y val="0.72886407973312217"/>
          <c:w val="0.37760938595514776"/>
          <c:h val="0.1094769080940921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ontserrat" panose="00000500000000000000" pitchFamily="2" charset="-18"/>
              <a:ea typeface="+mn-ea"/>
              <a:cs typeface="+mn-cs"/>
            </a:defRPr>
          </a:pPr>
          <a:endParaRPr lang="ro-R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o-R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o-RO" sz="1400" noProof="0" dirty="0">
                <a:solidFill>
                  <a:schemeClr val="tx1"/>
                </a:solidFill>
                <a:latin typeface="Montserrat" panose="00000500000000000000" pitchFamily="2" charset="-18"/>
              </a:rPr>
              <a:t>Distribuția pe Sectoare</a:t>
            </a:r>
          </a:p>
        </c:rich>
      </c:tx>
      <c:layout>
        <c:manualLayout>
          <c:xMode val="edge"/>
          <c:yMode val="edge"/>
          <c:x val="0.16003343024600047"/>
          <c:y val="2.907967965794358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o-RO"/>
        </a:p>
      </c:txPr>
    </c:title>
    <c:autoTitleDeleted val="0"/>
    <c:plotArea>
      <c:layout>
        <c:manualLayout>
          <c:layoutTarget val="inner"/>
          <c:xMode val="edge"/>
          <c:yMode val="edge"/>
          <c:x val="0.10677867843442479"/>
          <c:y val="0.11455485669766657"/>
          <c:w val="0.75267775394307013"/>
          <c:h val="0.5901119930208768"/>
        </c:manualLayout>
      </c:layout>
      <c:doughnutChart>
        <c:varyColors val="1"/>
        <c:ser>
          <c:idx val="0"/>
          <c:order val="0"/>
          <c:tx>
            <c:strRef>
              <c:f>Foaie1!$B$1</c:f>
              <c:strCache>
                <c:ptCount val="1"/>
                <c:pt idx="0">
                  <c:v>Grade științifice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092-4C8A-AD02-159826D5C2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092-4C8A-AD02-159826D5C2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092-4C8A-AD02-159826D5C2AA}"/>
              </c:ext>
            </c:extLst>
          </c:dPt>
          <c:dLbls>
            <c:dLbl>
              <c:idx val="0"/>
              <c:tx>
                <c:rich>
                  <a:bodyPr/>
                  <a:lstStyle/>
                  <a:p>
                    <a:fld id="{8B75BC52-FA28-41DC-9253-1D95E4097E20}" type="PERCENTAGE">
                      <a:rPr lang="en-US" smtClean="0"/>
                      <a:pPr/>
                      <a:t>[PROCENT]</a:t>
                    </a:fld>
                    <a:endParaRPr lang="en-US" dirty="0"/>
                  </a:p>
                  <a:p>
                    <a:fld id="{E98AC450-58EE-43FC-AD07-85E5E89D275F}" type="VALUE">
                      <a:rPr lang="en-US" smtClean="0"/>
                      <a:pPr/>
                      <a:t>[VALOARE]</a:t>
                    </a:fld>
                    <a:endParaRPr lang="en-GB"/>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092-4C8A-AD02-159826D5C2AA}"/>
                </c:ext>
              </c:extLst>
            </c:dLbl>
            <c:dLbl>
              <c:idx val="1"/>
              <c:tx>
                <c:rich>
                  <a:bodyPr/>
                  <a:lstStyle/>
                  <a:p>
                    <a:fld id="{D0B72ECD-5E90-47F4-934F-1D7CAB31FC4C}" type="PERCENTAGE">
                      <a:rPr lang="en-US" smtClean="0"/>
                      <a:pPr/>
                      <a:t>[PROCENT]</a:t>
                    </a:fld>
                    <a:endParaRPr lang="en-US" dirty="0"/>
                  </a:p>
                  <a:p>
                    <a:fld id="{8B42FF10-6EAD-4209-8E56-1C7A04FE1B80}" type="VALUE">
                      <a:rPr lang="en-US" smtClean="0"/>
                      <a:pPr/>
                      <a:t>[VALOARE]</a:t>
                    </a:fld>
                    <a:endParaRPr lang="en-GB"/>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092-4C8A-AD02-159826D5C2AA}"/>
                </c:ext>
              </c:extLst>
            </c:dLbl>
            <c:dLbl>
              <c:idx val="2"/>
              <c:tx>
                <c:rich>
                  <a:bodyPr/>
                  <a:lstStyle/>
                  <a:p>
                    <a:fld id="{FB9DCE3E-AE6A-451B-A904-48C76851280B}" type="PERCENTAGE">
                      <a:rPr lang="en-US" smtClean="0"/>
                      <a:pPr/>
                      <a:t>[PROCENT]</a:t>
                    </a:fld>
                    <a:endParaRPr lang="en-US" dirty="0"/>
                  </a:p>
                  <a:p>
                    <a:fld id="{A4518F33-43F2-47AC-8908-2903A5B1CD33}" type="VALUE">
                      <a:rPr lang="en-US" smtClean="0"/>
                      <a:pPr/>
                      <a:t>[VALOARE]</a:t>
                    </a:fld>
                    <a:endParaRPr lang="en-GB"/>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092-4C8A-AD02-159826D5C2A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ontserrat" panose="00000500000000000000" pitchFamily="2" charset="-18"/>
                    <a:ea typeface="+mn-ea"/>
                    <a:cs typeface="+mn-cs"/>
                  </a:defRPr>
                </a:pPr>
                <a:endParaRPr lang="ro-RO"/>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Foaie1!$A$2:$A$4</c:f>
              <c:strCache>
                <c:ptCount val="3"/>
                <c:pt idx="0">
                  <c:v>Sectorul de Drept Privat</c:v>
                </c:pt>
                <c:pt idx="1">
                  <c:v>Sectorul de Drept Public</c:v>
                </c:pt>
                <c:pt idx="2">
                  <c:v>CSDE</c:v>
                </c:pt>
              </c:strCache>
            </c:strRef>
          </c:cat>
          <c:val>
            <c:numRef>
              <c:f>Foaie1!$B$2:$B$4</c:f>
              <c:numCache>
                <c:formatCode>General</c:formatCode>
                <c:ptCount val="3"/>
                <c:pt idx="0">
                  <c:v>6</c:v>
                </c:pt>
                <c:pt idx="1">
                  <c:v>8</c:v>
                </c:pt>
                <c:pt idx="2">
                  <c:v>4</c:v>
                </c:pt>
              </c:numCache>
            </c:numRef>
          </c:val>
          <c:extLst>
            <c:ext xmlns:c16="http://schemas.microsoft.com/office/drawing/2014/chart" uri="{C3380CC4-5D6E-409C-BE32-E72D297353CC}">
              <c16:uniqueId val="{0000000A-5092-4C8A-AD02-159826D5C2AA}"/>
            </c:ext>
          </c:extLst>
        </c:ser>
        <c:dLbls>
          <c:showLegendKey val="0"/>
          <c:showVal val="0"/>
          <c:showCatName val="0"/>
          <c:showSerName val="0"/>
          <c:showPercent val="1"/>
          <c:showBubbleSize val="0"/>
          <c:showLeaderLines val="1"/>
        </c:dLbls>
        <c:firstSliceAng val="0"/>
        <c:holeSize val="50"/>
      </c:doughnutChart>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o-RO"/>
          </a:p>
        </c:txPr>
      </c:dTable>
      <c:spPr>
        <a:noFill/>
        <a:ln>
          <a:noFill/>
        </a:ln>
        <a:effectLst/>
      </c:spPr>
    </c:plotArea>
    <c:legend>
      <c:legendPos val="l"/>
      <c:layout>
        <c:manualLayout>
          <c:xMode val="edge"/>
          <c:yMode val="edge"/>
          <c:x val="0.21636203184634936"/>
          <c:y val="0.74100862601757411"/>
          <c:w val="0.61636504971945949"/>
          <c:h val="0.1146903328955480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ontserrat" panose="00000500000000000000" pitchFamily="2" charset="-18"/>
              <a:ea typeface="+mn-ea"/>
              <a:cs typeface="+mn-cs"/>
            </a:defRPr>
          </a:pPr>
          <a:endParaRPr lang="ro-R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o-R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o-RO" noProof="0" dirty="0">
                <a:solidFill>
                  <a:schemeClr val="tx1"/>
                </a:solidFill>
                <a:latin typeface="Montserrat" panose="00000500000000000000" pitchFamily="2" charset="-18"/>
              </a:rPr>
              <a:t>Evenimente organizate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o-RO"/>
        </a:p>
      </c:txPr>
    </c:title>
    <c:autoTitleDeleted val="0"/>
    <c:plotArea>
      <c:layout>
        <c:manualLayout>
          <c:layoutTarget val="inner"/>
          <c:xMode val="edge"/>
          <c:yMode val="edge"/>
          <c:x val="0.16721235236220472"/>
          <c:y val="0.10201771025973731"/>
          <c:w val="0.81560014763779531"/>
          <c:h val="0.76979559733048741"/>
        </c:manualLayout>
      </c:layout>
      <c:barChart>
        <c:barDir val="col"/>
        <c:grouping val="clustered"/>
        <c:varyColors val="0"/>
        <c:ser>
          <c:idx val="0"/>
          <c:order val="0"/>
          <c:tx>
            <c:strRef>
              <c:f>Foaie1!$B$1</c:f>
              <c:strCache>
                <c:ptCount val="1"/>
                <c:pt idx="0">
                  <c:v>2020</c:v>
                </c:pt>
              </c:strCache>
            </c:strRef>
          </c:tx>
          <c:spPr>
            <a:solidFill>
              <a:schemeClr val="tx1"/>
            </a:solidFill>
            <a:ln>
              <a:noFill/>
            </a:ln>
            <a:effectLst/>
          </c:spPr>
          <c:invertIfNegative val="0"/>
          <c:dLbls>
            <c:dLbl>
              <c:idx val="0"/>
              <c:layout>
                <c:manualLayout>
                  <c:x val="-3.2567502393476061E-17"/>
                  <c:y val="6.09374962513842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C42-4A2F-AF2D-0F2A7F2BE4A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ontserrat" panose="00000500000000000000" pitchFamily="2" charset="-18"/>
                    <a:ea typeface="+mn-ea"/>
                    <a:cs typeface="+mn-cs"/>
                  </a:defRPr>
                </a:pPr>
                <a:endParaRPr lang="ro-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Foaie1!$A$2</c:f>
              <c:strCache>
                <c:ptCount val="1"/>
                <c:pt idx="0">
                  <c:v>Evenimente</c:v>
                </c:pt>
              </c:strCache>
            </c:strRef>
          </c:cat>
          <c:val>
            <c:numRef>
              <c:f>Foaie1!$B$2</c:f>
              <c:numCache>
                <c:formatCode>General</c:formatCode>
                <c:ptCount val="1"/>
                <c:pt idx="0">
                  <c:v>5</c:v>
                </c:pt>
              </c:numCache>
            </c:numRef>
          </c:val>
          <c:extLst>
            <c:ext xmlns:c16="http://schemas.microsoft.com/office/drawing/2014/chart" uri="{C3380CC4-5D6E-409C-BE32-E72D297353CC}">
              <c16:uniqueId val="{00000000-5C42-4A2F-AF2D-0F2A7F2BE4A2}"/>
            </c:ext>
          </c:extLst>
        </c:ser>
        <c:ser>
          <c:idx val="1"/>
          <c:order val="1"/>
          <c:tx>
            <c:strRef>
              <c:f>Foaie1!$C$1</c:f>
              <c:strCache>
                <c:ptCount val="1"/>
                <c:pt idx="0">
                  <c:v>2021</c:v>
                </c:pt>
              </c:strCache>
            </c:strRef>
          </c:tx>
          <c:spPr>
            <a:solidFill>
              <a:schemeClr val="accent1"/>
            </a:solidFill>
            <a:ln>
              <a:noFill/>
            </a:ln>
            <a:effectLst/>
          </c:spPr>
          <c:invertIfNegative val="0"/>
          <c:dLbls>
            <c:dLbl>
              <c:idx val="0"/>
              <c:layout>
                <c:manualLayout>
                  <c:x val="-6.5135004786952122E-17"/>
                  <c:y val="6.32812461072068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C42-4A2F-AF2D-0F2A7F2BE4A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ontserrat" panose="00000500000000000000" pitchFamily="2" charset="-18"/>
                    <a:ea typeface="+mn-ea"/>
                    <a:cs typeface="+mn-cs"/>
                  </a:defRPr>
                </a:pPr>
                <a:endParaRPr lang="ro-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Foaie1!$A$2</c:f>
              <c:strCache>
                <c:ptCount val="1"/>
                <c:pt idx="0">
                  <c:v>Evenimente</c:v>
                </c:pt>
              </c:strCache>
            </c:strRef>
          </c:cat>
          <c:val>
            <c:numRef>
              <c:f>Foaie1!$C$2</c:f>
              <c:numCache>
                <c:formatCode>General</c:formatCode>
                <c:ptCount val="1"/>
                <c:pt idx="0">
                  <c:v>5</c:v>
                </c:pt>
              </c:numCache>
            </c:numRef>
          </c:val>
          <c:extLst>
            <c:ext xmlns:c16="http://schemas.microsoft.com/office/drawing/2014/chart" uri="{C3380CC4-5D6E-409C-BE32-E72D297353CC}">
              <c16:uniqueId val="{00000001-5C42-4A2F-AF2D-0F2A7F2BE4A2}"/>
            </c:ext>
          </c:extLst>
        </c:ser>
        <c:ser>
          <c:idx val="2"/>
          <c:order val="2"/>
          <c:tx>
            <c:strRef>
              <c:f>Foaie1!$D$1</c:f>
              <c:strCache>
                <c:ptCount val="1"/>
                <c:pt idx="0">
                  <c:v>2022</c:v>
                </c:pt>
              </c:strCache>
            </c:strRef>
          </c:tx>
          <c:spPr>
            <a:solidFill>
              <a:schemeClr val="accent3"/>
            </a:solidFill>
            <a:ln>
              <a:noFill/>
            </a:ln>
            <a:effectLst/>
          </c:spPr>
          <c:invertIfNegative val="0"/>
          <c:dLbls>
            <c:dLbl>
              <c:idx val="0"/>
              <c:layout>
                <c:manualLayout>
                  <c:x val="-1.7764297426932437E-3"/>
                  <c:y val="0.2554687342846497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ontserrat" panose="00000500000000000000" pitchFamily="2" charset="-18"/>
                      <a:ea typeface="+mn-ea"/>
                      <a:cs typeface="+mn-cs"/>
                    </a:defRPr>
                  </a:pPr>
                  <a:endParaRPr lang="ro-R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C42-4A2F-AF2D-0F2A7F2BE4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ontserrat" panose="00000500000000000000" pitchFamily="2" charset="-18"/>
                    <a:ea typeface="+mn-ea"/>
                    <a:cs typeface="+mn-cs"/>
                  </a:defRPr>
                </a:pPr>
                <a:endParaRPr lang="ro-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Foaie1!$A$2</c:f>
              <c:strCache>
                <c:ptCount val="1"/>
                <c:pt idx="0">
                  <c:v>Evenimente</c:v>
                </c:pt>
              </c:strCache>
            </c:strRef>
          </c:cat>
          <c:val>
            <c:numRef>
              <c:f>Foaie1!$D$2</c:f>
              <c:numCache>
                <c:formatCode>General</c:formatCode>
                <c:ptCount val="1"/>
                <c:pt idx="0">
                  <c:v>15</c:v>
                </c:pt>
              </c:numCache>
            </c:numRef>
          </c:val>
          <c:extLst>
            <c:ext xmlns:c16="http://schemas.microsoft.com/office/drawing/2014/chart" uri="{C3380CC4-5D6E-409C-BE32-E72D297353CC}">
              <c16:uniqueId val="{00000002-5C42-4A2F-AF2D-0F2A7F2BE4A2}"/>
            </c:ext>
          </c:extLst>
        </c:ser>
        <c:ser>
          <c:idx val="3"/>
          <c:order val="3"/>
          <c:tx>
            <c:strRef>
              <c:f>Foaie1!$E$1</c:f>
              <c:strCache>
                <c:ptCount val="1"/>
                <c:pt idx="0">
                  <c:v>2023</c:v>
                </c:pt>
              </c:strCache>
            </c:strRef>
          </c:tx>
          <c:spPr>
            <a:solidFill>
              <a:schemeClr val="accent4"/>
            </a:solidFill>
            <a:ln>
              <a:noFill/>
            </a:ln>
            <a:effectLst/>
          </c:spPr>
          <c:invertIfNegative val="0"/>
          <c:dLbls>
            <c:dLbl>
              <c:idx val="0"/>
              <c:layout>
                <c:manualLayout>
                  <c:x val="0"/>
                  <c:y val="0.31171873082438911"/>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ontserrat" panose="00000500000000000000" pitchFamily="2" charset="-18"/>
                      <a:ea typeface="+mn-ea"/>
                      <a:cs typeface="+mn-cs"/>
                    </a:defRPr>
                  </a:pPr>
                  <a:endParaRPr lang="ro-R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C42-4A2F-AF2D-0F2A7F2BE4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o-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Foaie1!$A$2</c:f>
              <c:strCache>
                <c:ptCount val="1"/>
                <c:pt idx="0">
                  <c:v>Evenimente</c:v>
                </c:pt>
              </c:strCache>
            </c:strRef>
          </c:cat>
          <c:val>
            <c:numRef>
              <c:f>Foaie1!$E$2</c:f>
              <c:numCache>
                <c:formatCode>General</c:formatCode>
                <c:ptCount val="1"/>
                <c:pt idx="0">
                  <c:v>18</c:v>
                </c:pt>
              </c:numCache>
            </c:numRef>
          </c:val>
          <c:extLst>
            <c:ext xmlns:c16="http://schemas.microsoft.com/office/drawing/2014/chart" uri="{C3380CC4-5D6E-409C-BE32-E72D297353CC}">
              <c16:uniqueId val="{00000003-5C42-4A2F-AF2D-0F2A7F2BE4A2}"/>
            </c:ext>
          </c:extLst>
        </c:ser>
        <c:ser>
          <c:idx val="4"/>
          <c:order val="4"/>
          <c:tx>
            <c:strRef>
              <c:f>Foaie1!$F$1</c:f>
              <c:strCache>
                <c:ptCount val="1"/>
                <c:pt idx="0">
                  <c:v>2024</c:v>
                </c:pt>
              </c:strCache>
            </c:strRef>
          </c:tx>
          <c:spPr>
            <a:solidFill>
              <a:schemeClr val="accent5"/>
            </a:solidFill>
            <a:ln>
              <a:noFill/>
            </a:ln>
            <a:effectLst/>
          </c:spPr>
          <c:invertIfNegative val="0"/>
          <c:dLbls>
            <c:dLbl>
              <c:idx val="0"/>
              <c:layout>
                <c:manualLayout>
                  <c:x val="0"/>
                  <c:y val="0.21562498673566766"/>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ontserrat" panose="00000500000000000000" pitchFamily="2" charset="-18"/>
                      <a:ea typeface="+mn-ea"/>
                      <a:cs typeface="+mn-cs"/>
                    </a:defRPr>
                  </a:pPr>
                  <a:endParaRPr lang="ro-R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C42-4A2F-AF2D-0F2A7F2BE4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o-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Foaie1!$A$2</c:f>
              <c:strCache>
                <c:ptCount val="1"/>
                <c:pt idx="0">
                  <c:v>Evenimente</c:v>
                </c:pt>
              </c:strCache>
            </c:strRef>
          </c:cat>
          <c:val>
            <c:numRef>
              <c:f>Foaie1!$F$2</c:f>
              <c:numCache>
                <c:formatCode>General</c:formatCode>
                <c:ptCount val="1"/>
                <c:pt idx="0">
                  <c:v>13</c:v>
                </c:pt>
              </c:numCache>
            </c:numRef>
          </c:val>
          <c:extLst>
            <c:ext xmlns:c16="http://schemas.microsoft.com/office/drawing/2014/chart" uri="{C3380CC4-5D6E-409C-BE32-E72D297353CC}">
              <c16:uniqueId val="{00000004-5C42-4A2F-AF2D-0F2A7F2BE4A2}"/>
            </c:ext>
          </c:extLst>
        </c:ser>
        <c:ser>
          <c:idx val="5"/>
          <c:order val="5"/>
          <c:tx>
            <c:strRef>
              <c:f>Foaie1!$G$1</c:f>
              <c:strCache>
                <c:ptCount val="1"/>
                <c:pt idx="0">
                  <c:v>2025</c:v>
                </c:pt>
              </c:strCache>
            </c:strRef>
          </c:tx>
          <c:spPr>
            <a:solidFill>
              <a:schemeClr val="accent2"/>
            </a:solidFill>
            <a:ln>
              <a:noFill/>
            </a:ln>
            <a:effectLst/>
          </c:spPr>
          <c:invertIfNegative val="0"/>
          <c:dLbls>
            <c:dLbl>
              <c:idx val="0"/>
              <c:layout>
                <c:manualLayout>
                  <c:x val="-1.776429742693374E-3"/>
                  <c:y val="0.6539062097744702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ro-R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C42-4A2F-AF2D-0F2A7F2BE4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o-R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Foaie1!$A$2</c:f>
              <c:strCache>
                <c:ptCount val="1"/>
                <c:pt idx="0">
                  <c:v>Evenimente</c:v>
                </c:pt>
              </c:strCache>
            </c:strRef>
          </c:cat>
          <c:val>
            <c:numRef>
              <c:f>Foaie1!$G$2</c:f>
              <c:numCache>
                <c:formatCode>General</c:formatCode>
                <c:ptCount val="1"/>
                <c:pt idx="0">
                  <c:v>36</c:v>
                </c:pt>
              </c:numCache>
            </c:numRef>
          </c:val>
          <c:extLst>
            <c:ext xmlns:c16="http://schemas.microsoft.com/office/drawing/2014/chart" uri="{C3380CC4-5D6E-409C-BE32-E72D297353CC}">
              <c16:uniqueId val="{00000005-5C42-4A2F-AF2D-0F2A7F2BE4A2}"/>
            </c:ext>
          </c:extLst>
        </c:ser>
        <c:dLbls>
          <c:showLegendKey val="0"/>
          <c:showVal val="0"/>
          <c:showCatName val="0"/>
          <c:showSerName val="0"/>
          <c:showPercent val="0"/>
          <c:showBubbleSize val="0"/>
        </c:dLbls>
        <c:gapWidth val="219"/>
        <c:overlap val="-27"/>
        <c:axId val="174494192"/>
        <c:axId val="174486992"/>
      </c:barChart>
      <c:catAx>
        <c:axId val="174494192"/>
        <c:scaling>
          <c:orientation val="minMax"/>
        </c:scaling>
        <c:delete val="1"/>
        <c:axPos val="b"/>
        <c:numFmt formatCode="General" sourceLinked="1"/>
        <c:majorTickMark val="none"/>
        <c:minorTickMark val="none"/>
        <c:tickLblPos val="nextTo"/>
        <c:crossAx val="174486992"/>
        <c:crosses val="autoZero"/>
        <c:auto val="1"/>
        <c:lblAlgn val="ctr"/>
        <c:lblOffset val="100"/>
        <c:noMultiLvlLbl val="0"/>
      </c:catAx>
      <c:valAx>
        <c:axId val="174486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o-RO"/>
          </a:p>
        </c:txPr>
        <c:crossAx val="174494192"/>
        <c:crosses val="autoZero"/>
        <c:crossBetween val="between"/>
      </c:valAx>
      <c:spPr>
        <a:noFill/>
        <a:ln>
          <a:noFill/>
        </a:ln>
        <a:effectLst/>
      </c:spPr>
    </c:plotArea>
    <c:legend>
      <c:legendPos val="b"/>
      <c:layout>
        <c:manualLayout>
          <c:xMode val="edge"/>
          <c:yMode val="edge"/>
          <c:x val="0.2551639903423768"/>
          <c:y val="0.92028223915586616"/>
          <c:w val="0.64955055628128078"/>
          <c:h val="6.585791364109899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o-R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o-RO" sz="1600" noProof="0" dirty="0">
                <a:solidFill>
                  <a:schemeClr val="tx1"/>
                </a:solidFill>
                <a:latin typeface="Montserrat" panose="00000500000000000000" pitchFamily="2" charset="-18"/>
              </a:rPr>
              <a:t>Dinamica</a:t>
            </a:r>
            <a:r>
              <a:rPr lang="ro-RO" sz="1600" baseline="0" noProof="0" dirty="0">
                <a:solidFill>
                  <a:schemeClr val="tx1"/>
                </a:solidFill>
                <a:latin typeface="Montserrat" panose="00000500000000000000" pitchFamily="2" charset="-18"/>
              </a:rPr>
              <a:t> studenților doctoranzi</a:t>
            </a:r>
            <a:endParaRPr lang="ro-RO" sz="1600" noProof="0" dirty="0">
              <a:solidFill>
                <a:schemeClr val="tx1"/>
              </a:solidFill>
              <a:latin typeface="Montserrat" panose="00000500000000000000" pitchFamily="2" charset="-18"/>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o-R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Foaie1!$B$1</c:f>
              <c:strCache>
                <c:ptCount val="1"/>
                <c:pt idx="0">
                  <c:v>Total doctoranzi</c:v>
                </c:pt>
              </c:strCache>
            </c:strRef>
          </c:tx>
          <c:spPr>
            <a:solidFill>
              <a:schemeClr val="accent1"/>
            </a:solidFill>
            <a:ln>
              <a:noFill/>
            </a:ln>
            <a:effectLst/>
            <a:sp3d/>
          </c:spPr>
          <c:invertIfNegative val="0"/>
          <c:dLbls>
            <c:dLbl>
              <c:idx val="0"/>
              <c:layout>
                <c:manualLayout>
                  <c:x val="0"/>
                  <c:y val="1.4062499134934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52-40B1-BB23-8F7C81919A2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ontserrat" panose="00000500000000000000" pitchFamily="2" charset="-18"/>
                    <a:ea typeface="+mn-ea"/>
                    <a:cs typeface="+mn-cs"/>
                  </a:defRPr>
                </a:pPr>
                <a:endParaRPr lang="ro-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Foaie1!$A$2:$A$7</c:f>
              <c:numCache>
                <c:formatCode>General</c:formatCode>
                <c:ptCount val="6"/>
                <c:pt idx="0">
                  <c:v>2020</c:v>
                </c:pt>
                <c:pt idx="1">
                  <c:v>2021</c:v>
                </c:pt>
                <c:pt idx="2">
                  <c:v>2022</c:v>
                </c:pt>
                <c:pt idx="3">
                  <c:v>2023</c:v>
                </c:pt>
                <c:pt idx="4">
                  <c:v>2024</c:v>
                </c:pt>
                <c:pt idx="5">
                  <c:v>2025</c:v>
                </c:pt>
              </c:numCache>
            </c:numRef>
          </c:cat>
          <c:val>
            <c:numRef>
              <c:f>Foaie1!$B$2:$B$7</c:f>
              <c:numCache>
                <c:formatCode>General</c:formatCode>
                <c:ptCount val="6"/>
                <c:pt idx="0">
                  <c:v>33</c:v>
                </c:pt>
                <c:pt idx="1">
                  <c:v>32</c:v>
                </c:pt>
                <c:pt idx="2">
                  <c:v>31</c:v>
                </c:pt>
                <c:pt idx="3">
                  <c:v>31</c:v>
                </c:pt>
                <c:pt idx="4">
                  <c:v>24</c:v>
                </c:pt>
                <c:pt idx="5">
                  <c:v>25</c:v>
                </c:pt>
              </c:numCache>
            </c:numRef>
          </c:val>
          <c:extLst>
            <c:ext xmlns:c16="http://schemas.microsoft.com/office/drawing/2014/chart" uri="{C3380CC4-5D6E-409C-BE32-E72D297353CC}">
              <c16:uniqueId val="{00000001-5152-40B1-BB23-8F7C81919A29}"/>
            </c:ext>
          </c:extLst>
        </c:ser>
        <c:dLbls>
          <c:showLegendKey val="0"/>
          <c:showVal val="0"/>
          <c:showCatName val="0"/>
          <c:showSerName val="0"/>
          <c:showPercent val="0"/>
          <c:showBubbleSize val="0"/>
        </c:dLbls>
        <c:gapWidth val="150"/>
        <c:shape val="box"/>
        <c:axId val="1205468207"/>
        <c:axId val="1205464847"/>
        <c:axId val="0"/>
      </c:bar3DChart>
      <c:catAx>
        <c:axId val="120546820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ontserrat" panose="00000500000000000000" pitchFamily="2" charset="-18"/>
                <a:ea typeface="+mn-ea"/>
                <a:cs typeface="+mn-cs"/>
              </a:defRPr>
            </a:pPr>
            <a:endParaRPr lang="ro-RO"/>
          </a:p>
        </c:txPr>
        <c:crossAx val="1205464847"/>
        <c:crosses val="autoZero"/>
        <c:auto val="1"/>
        <c:lblAlgn val="ctr"/>
        <c:lblOffset val="100"/>
        <c:noMultiLvlLbl val="0"/>
      </c:catAx>
      <c:valAx>
        <c:axId val="1205464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o-RO"/>
          </a:p>
        </c:txPr>
        <c:crossAx val="12054682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o-R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o-R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o-RO" sz="1600" noProof="0" dirty="0">
                <a:solidFill>
                  <a:schemeClr val="tx1"/>
                </a:solidFill>
                <a:latin typeface="Montserrat" panose="00000500000000000000" pitchFamily="2" charset="-18"/>
              </a:rPr>
              <a:t>Conducători de doctorat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o-R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Foaie1!$B$1</c:f>
              <c:strCache>
                <c:ptCount val="1"/>
                <c:pt idx="0">
                  <c:v>Conducători</c:v>
                </c:pt>
              </c:strCache>
            </c:strRef>
          </c:tx>
          <c:spPr>
            <a:solidFill>
              <a:schemeClr val="accent2"/>
            </a:solidFill>
            <a:ln>
              <a:noFill/>
            </a:ln>
            <a:effectLst/>
            <a:sp3d/>
          </c:spPr>
          <c:invertIfNegative val="0"/>
          <c:dLbls>
            <c:dLbl>
              <c:idx val="0"/>
              <c:layout>
                <c:manualLayout>
                  <c:x val="0"/>
                  <c:y val="1.4062499134934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C4-447B-8D6C-A00542DD287D}"/>
                </c:ext>
              </c:extLst>
            </c:dLbl>
            <c:dLbl>
              <c:idx val="5"/>
              <c:tx>
                <c:rich>
                  <a:bodyPr/>
                  <a:lstStyle/>
                  <a:p>
                    <a:r>
                      <a:rPr lang="en-US"/>
                      <a:t>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E53-4537-815E-CDF6E235241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2"/>
                    </a:solidFill>
                    <a:latin typeface="Montserrat" panose="00000500000000000000" pitchFamily="2" charset="-18"/>
                    <a:ea typeface="+mn-ea"/>
                    <a:cs typeface="+mn-cs"/>
                  </a:defRPr>
                </a:pPr>
                <a:endParaRPr lang="ro-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Foaie1!$A$2:$A$7</c:f>
              <c:numCache>
                <c:formatCode>General</c:formatCode>
                <c:ptCount val="6"/>
                <c:pt idx="0">
                  <c:v>2020</c:v>
                </c:pt>
                <c:pt idx="1">
                  <c:v>2021</c:v>
                </c:pt>
                <c:pt idx="2">
                  <c:v>2022</c:v>
                </c:pt>
                <c:pt idx="3">
                  <c:v>2023</c:v>
                </c:pt>
                <c:pt idx="4">
                  <c:v>2024</c:v>
                </c:pt>
                <c:pt idx="5">
                  <c:v>2025</c:v>
                </c:pt>
              </c:numCache>
            </c:numRef>
          </c:cat>
          <c:val>
            <c:numRef>
              <c:f>Foaie1!$B$2:$B$7</c:f>
              <c:numCache>
                <c:formatCode>General</c:formatCode>
                <c:ptCount val="6"/>
                <c:pt idx="0">
                  <c:v>3</c:v>
                </c:pt>
                <c:pt idx="1">
                  <c:v>3</c:v>
                </c:pt>
                <c:pt idx="2">
                  <c:v>6</c:v>
                </c:pt>
                <c:pt idx="3">
                  <c:v>6</c:v>
                </c:pt>
                <c:pt idx="4">
                  <c:v>3</c:v>
                </c:pt>
                <c:pt idx="5">
                  <c:v>6</c:v>
                </c:pt>
              </c:numCache>
            </c:numRef>
          </c:val>
          <c:extLst>
            <c:ext xmlns:c16="http://schemas.microsoft.com/office/drawing/2014/chart" uri="{C3380CC4-5D6E-409C-BE32-E72D297353CC}">
              <c16:uniqueId val="{00000001-0BC4-447B-8D6C-A00542DD287D}"/>
            </c:ext>
          </c:extLst>
        </c:ser>
        <c:dLbls>
          <c:showLegendKey val="0"/>
          <c:showVal val="0"/>
          <c:showCatName val="0"/>
          <c:showSerName val="0"/>
          <c:showPercent val="0"/>
          <c:showBubbleSize val="0"/>
        </c:dLbls>
        <c:gapWidth val="150"/>
        <c:shape val="box"/>
        <c:axId val="1205468207"/>
        <c:axId val="1205464847"/>
        <c:axId val="0"/>
      </c:bar3DChart>
      <c:catAx>
        <c:axId val="120546820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ontserrat" panose="00000500000000000000" pitchFamily="2" charset="-18"/>
                <a:ea typeface="+mn-ea"/>
                <a:cs typeface="+mn-cs"/>
              </a:defRPr>
            </a:pPr>
            <a:endParaRPr lang="ro-RO"/>
          </a:p>
        </c:txPr>
        <c:crossAx val="1205464847"/>
        <c:crosses val="autoZero"/>
        <c:auto val="1"/>
        <c:lblAlgn val="ctr"/>
        <c:lblOffset val="100"/>
        <c:noMultiLvlLbl val="0"/>
      </c:catAx>
      <c:valAx>
        <c:axId val="1205464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o-RO"/>
          </a:p>
        </c:txPr>
        <c:crossAx val="12054682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ro-R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52A77B-D33C-49B3-A83C-450AA2ED72B3}" type="datetimeFigureOut">
              <a:rPr lang="en-US" smtClean="0"/>
              <a:t>3/4/2026</a:t>
            </a:fld>
            <a:endParaRPr lang="en-US" dirty="0"/>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9A36D-7FAC-478F-9944-F324014F6FD1}" type="slidenum">
              <a:rPr lang="en-US" smtClean="0"/>
              <a:t>‹#›</a:t>
            </a:fld>
            <a:endParaRPr lang="en-US" dirty="0"/>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8F9A-F5CB-4EF8-A859-ED5E107B9763}" type="datetimeFigureOut">
              <a:rPr lang="en-US" smtClean="0"/>
              <a:t>3/4/2026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9A9E5-4F7F-4A7D-9DE1-899232329269}" type="slidenum">
              <a:rPr lang="en-US" smtClean="0"/>
              <a:t>‹#›</a:t>
            </a:fld>
            <a:endParaRPr lang="en-US" dirty="0"/>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o-RO"/>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a:t>
            </a:fld>
            <a:endParaRPr lang="en-US" dirty="0"/>
          </a:p>
        </p:txBody>
      </p:sp>
    </p:spTree>
    <p:extLst>
      <p:ext uri="{BB962C8B-B14F-4D97-AF65-F5344CB8AC3E}">
        <p14:creationId xmlns:p14="http://schemas.microsoft.com/office/powerpoint/2010/main" val="3716524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F4334-9F0C-6D7E-88B2-1C70405719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88C68-BCA6-3499-BA72-8EA9B2E1A149}"/>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01AD5187-EEE3-DEB7-A39E-896DEA3338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5C78B3-A67C-EA0B-4C76-7F9D0141B72B}"/>
              </a:ext>
            </a:extLst>
          </p:cNvPr>
          <p:cNvSpPr>
            <a:spLocks noGrp="1"/>
          </p:cNvSpPr>
          <p:nvPr>
            <p:ph type="sldNum" sz="quarter" idx="5"/>
          </p:nvPr>
        </p:nvSpPr>
        <p:spPr/>
        <p:txBody>
          <a:bodyPr/>
          <a:lstStyle/>
          <a:p>
            <a:fld id="{D4B9A9E5-4F7F-4A7D-9DE1-899232329269}" type="slidenum">
              <a:rPr lang="en-US" smtClean="0"/>
              <a:t>20</a:t>
            </a:fld>
            <a:endParaRPr lang="en-US" dirty="0"/>
          </a:p>
        </p:txBody>
      </p:sp>
    </p:spTree>
    <p:extLst>
      <p:ext uri="{BB962C8B-B14F-4D97-AF65-F5344CB8AC3E}">
        <p14:creationId xmlns:p14="http://schemas.microsoft.com/office/powerpoint/2010/main" val="895382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DF209-5F77-09EF-3E49-24D2F6CE4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F8FAB-326F-966B-73B4-535466BEDD27}"/>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90B6870E-B31E-7C4A-ABB3-B47ED3D264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C10946-91FA-71F3-CFD5-85971226EE89}"/>
              </a:ext>
            </a:extLst>
          </p:cNvPr>
          <p:cNvSpPr>
            <a:spLocks noGrp="1"/>
          </p:cNvSpPr>
          <p:nvPr>
            <p:ph type="sldNum" sz="quarter" idx="5"/>
          </p:nvPr>
        </p:nvSpPr>
        <p:spPr/>
        <p:txBody>
          <a:bodyPr/>
          <a:lstStyle/>
          <a:p>
            <a:fld id="{D4B9A9E5-4F7F-4A7D-9DE1-899232329269}" type="slidenum">
              <a:rPr lang="en-US" smtClean="0"/>
              <a:t>21</a:t>
            </a:fld>
            <a:endParaRPr lang="en-US" dirty="0"/>
          </a:p>
        </p:txBody>
      </p:sp>
    </p:spTree>
    <p:extLst>
      <p:ext uri="{BB962C8B-B14F-4D97-AF65-F5344CB8AC3E}">
        <p14:creationId xmlns:p14="http://schemas.microsoft.com/office/powerpoint/2010/main" val="2070551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0D555-D1EA-341F-592B-425EB27C1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44FC2-9A7E-52CC-9B06-DDE8BB93B993}"/>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D8DF8D9B-8C51-5216-8E71-6047511204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DCA7A4-1E32-0C21-4B0B-D13C0A1CE9DB}"/>
              </a:ext>
            </a:extLst>
          </p:cNvPr>
          <p:cNvSpPr>
            <a:spLocks noGrp="1"/>
          </p:cNvSpPr>
          <p:nvPr>
            <p:ph type="sldNum" sz="quarter" idx="5"/>
          </p:nvPr>
        </p:nvSpPr>
        <p:spPr/>
        <p:txBody>
          <a:bodyPr/>
          <a:lstStyle/>
          <a:p>
            <a:fld id="{D4B9A9E5-4F7F-4A7D-9DE1-899232329269}" type="slidenum">
              <a:rPr lang="en-US" smtClean="0"/>
              <a:t>23</a:t>
            </a:fld>
            <a:endParaRPr lang="en-US" dirty="0"/>
          </a:p>
        </p:txBody>
      </p:sp>
    </p:spTree>
    <p:extLst>
      <p:ext uri="{BB962C8B-B14F-4D97-AF65-F5344CB8AC3E}">
        <p14:creationId xmlns:p14="http://schemas.microsoft.com/office/powerpoint/2010/main" val="3247374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o-RO"/>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26</a:t>
            </a:fld>
            <a:endParaRPr lang="en-US" dirty="0"/>
          </a:p>
        </p:txBody>
      </p:sp>
    </p:spTree>
    <p:extLst>
      <p:ext uri="{BB962C8B-B14F-4D97-AF65-F5344CB8AC3E}">
        <p14:creationId xmlns:p14="http://schemas.microsoft.com/office/powerpoint/2010/main" val="738849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DDAEC-2E4E-AFC2-5C52-121D34E6E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ADA6E-C90D-7052-C992-E4F65BBD83BE}"/>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C9C7B29B-3520-512B-6424-5B7C758B34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B3BCD9-6F97-7992-83A9-4E4D3042BB57}"/>
              </a:ext>
            </a:extLst>
          </p:cNvPr>
          <p:cNvSpPr>
            <a:spLocks noGrp="1"/>
          </p:cNvSpPr>
          <p:nvPr>
            <p:ph type="sldNum" sz="quarter" idx="5"/>
          </p:nvPr>
        </p:nvSpPr>
        <p:spPr/>
        <p:txBody>
          <a:bodyPr/>
          <a:lstStyle/>
          <a:p>
            <a:fld id="{D4B9A9E5-4F7F-4A7D-9DE1-899232329269}" type="slidenum">
              <a:rPr lang="en-US" smtClean="0"/>
              <a:t>28</a:t>
            </a:fld>
            <a:endParaRPr lang="en-US" dirty="0"/>
          </a:p>
        </p:txBody>
      </p:sp>
    </p:spTree>
    <p:extLst>
      <p:ext uri="{BB962C8B-B14F-4D97-AF65-F5344CB8AC3E}">
        <p14:creationId xmlns:p14="http://schemas.microsoft.com/office/powerpoint/2010/main" val="858414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o-RO"/>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30</a:t>
            </a:fld>
            <a:endParaRPr lang="en-US" dirty="0"/>
          </a:p>
        </p:txBody>
      </p:sp>
    </p:spTree>
    <p:extLst>
      <p:ext uri="{BB962C8B-B14F-4D97-AF65-F5344CB8AC3E}">
        <p14:creationId xmlns:p14="http://schemas.microsoft.com/office/powerpoint/2010/main" val="3308201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80962-CC3C-812B-529E-048DDB35F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61EC08-E535-49F3-710D-F99D11012F73}"/>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A852BA79-3AE0-4B61-2CAF-B69A5C1720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64DD88-F596-A38E-D5A8-6AD9869C906C}"/>
              </a:ext>
            </a:extLst>
          </p:cNvPr>
          <p:cNvSpPr>
            <a:spLocks noGrp="1"/>
          </p:cNvSpPr>
          <p:nvPr>
            <p:ph type="sldNum" sz="quarter" idx="5"/>
          </p:nvPr>
        </p:nvSpPr>
        <p:spPr/>
        <p:txBody>
          <a:bodyPr/>
          <a:lstStyle/>
          <a:p>
            <a:fld id="{D4B9A9E5-4F7F-4A7D-9DE1-899232329269}" type="slidenum">
              <a:rPr lang="en-US" smtClean="0"/>
              <a:t>31</a:t>
            </a:fld>
            <a:endParaRPr lang="en-US" dirty="0"/>
          </a:p>
        </p:txBody>
      </p:sp>
    </p:spTree>
    <p:extLst>
      <p:ext uri="{BB962C8B-B14F-4D97-AF65-F5344CB8AC3E}">
        <p14:creationId xmlns:p14="http://schemas.microsoft.com/office/powerpoint/2010/main" val="3110658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A7BEB-ACB8-6B20-4389-D92F998D0F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B04D4-40A1-4842-5A8F-2F50CE865348}"/>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5C38275C-33E5-B93F-26A6-C2A02FE00A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4F3EDC-4DC9-56EF-9FE0-E0BD0750DDAB}"/>
              </a:ext>
            </a:extLst>
          </p:cNvPr>
          <p:cNvSpPr>
            <a:spLocks noGrp="1"/>
          </p:cNvSpPr>
          <p:nvPr>
            <p:ph type="sldNum" sz="quarter" idx="5"/>
          </p:nvPr>
        </p:nvSpPr>
        <p:spPr/>
        <p:txBody>
          <a:bodyPr/>
          <a:lstStyle/>
          <a:p>
            <a:fld id="{D4B9A9E5-4F7F-4A7D-9DE1-899232329269}" type="slidenum">
              <a:rPr lang="en-US" smtClean="0"/>
              <a:t>32</a:t>
            </a:fld>
            <a:endParaRPr lang="en-US" dirty="0"/>
          </a:p>
        </p:txBody>
      </p:sp>
    </p:spTree>
    <p:extLst>
      <p:ext uri="{BB962C8B-B14F-4D97-AF65-F5344CB8AC3E}">
        <p14:creationId xmlns:p14="http://schemas.microsoft.com/office/powerpoint/2010/main" val="3396662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4EA84-EC03-356E-7D77-5765451B0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09FE6-4790-80D3-4A96-A432451BF652}"/>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F31DAA78-97F5-54FA-EE6E-A3B45637B5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BA8768-04B1-5B0F-492B-F009052D2C9C}"/>
              </a:ext>
            </a:extLst>
          </p:cNvPr>
          <p:cNvSpPr>
            <a:spLocks noGrp="1"/>
          </p:cNvSpPr>
          <p:nvPr>
            <p:ph type="sldNum" sz="quarter" idx="5"/>
          </p:nvPr>
        </p:nvSpPr>
        <p:spPr/>
        <p:txBody>
          <a:bodyPr/>
          <a:lstStyle/>
          <a:p>
            <a:fld id="{D4B9A9E5-4F7F-4A7D-9DE1-899232329269}" type="slidenum">
              <a:rPr lang="en-US" smtClean="0"/>
              <a:t>34</a:t>
            </a:fld>
            <a:endParaRPr lang="en-US" dirty="0"/>
          </a:p>
        </p:txBody>
      </p:sp>
    </p:spTree>
    <p:extLst>
      <p:ext uri="{BB962C8B-B14F-4D97-AF65-F5344CB8AC3E}">
        <p14:creationId xmlns:p14="http://schemas.microsoft.com/office/powerpoint/2010/main" val="876118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A1FCE-40A8-5FA4-62A1-E26E2E6ACB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B4186C-88AD-7BB4-1502-5F8DBF51A965}"/>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33BCB3B4-7B67-0E8A-F3DE-AD174384BF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F9BC9A-40B8-E201-54B5-65E7E2E06EBB}"/>
              </a:ext>
            </a:extLst>
          </p:cNvPr>
          <p:cNvSpPr>
            <a:spLocks noGrp="1"/>
          </p:cNvSpPr>
          <p:nvPr>
            <p:ph type="sldNum" sz="quarter" idx="5"/>
          </p:nvPr>
        </p:nvSpPr>
        <p:spPr/>
        <p:txBody>
          <a:bodyPr/>
          <a:lstStyle/>
          <a:p>
            <a:fld id="{D4B9A9E5-4F7F-4A7D-9DE1-899232329269}" type="slidenum">
              <a:rPr lang="en-US" smtClean="0"/>
              <a:t>36</a:t>
            </a:fld>
            <a:endParaRPr lang="en-US" dirty="0"/>
          </a:p>
        </p:txBody>
      </p:sp>
    </p:spTree>
    <p:extLst>
      <p:ext uri="{BB962C8B-B14F-4D97-AF65-F5344CB8AC3E}">
        <p14:creationId xmlns:p14="http://schemas.microsoft.com/office/powerpoint/2010/main" val="3970432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4B3D7-7BCD-9A13-713A-0E1296E92E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0A391-6C2E-1883-C699-3FC2E74CE438}"/>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69767029-4A2E-BED7-AE76-8517986714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366430-84FA-BD54-499E-68107F1F490C}"/>
              </a:ext>
            </a:extLst>
          </p:cNvPr>
          <p:cNvSpPr>
            <a:spLocks noGrp="1"/>
          </p:cNvSpPr>
          <p:nvPr>
            <p:ph type="sldNum" sz="quarter" idx="5"/>
          </p:nvPr>
        </p:nvSpPr>
        <p:spPr/>
        <p:txBody>
          <a:bodyPr/>
          <a:lstStyle/>
          <a:p>
            <a:fld id="{D4B9A9E5-4F7F-4A7D-9DE1-899232329269}" type="slidenum">
              <a:rPr lang="en-US" smtClean="0"/>
              <a:t>8</a:t>
            </a:fld>
            <a:endParaRPr lang="en-US" dirty="0"/>
          </a:p>
        </p:txBody>
      </p:sp>
    </p:spTree>
    <p:extLst>
      <p:ext uri="{BB962C8B-B14F-4D97-AF65-F5344CB8AC3E}">
        <p14:creationId xmlns:p14="http://schemas.microsoft.com/office/powerpoint/2010/main" val="898339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16979-079E-5BE9-ACF6-6584016C6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E4393-7D04-2C2C-135F-624C1E3EDC2B}"/>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0F52E33A-951A-3F2D-F370-FC8A7AD5D2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8CDBD7-A1A0-2821-3DCC-5209E5AF07E4}"/>
              </a:ext>
            </a:extLst>
          </p:cNvPr>
          <p:cNvSpPr>
            <a:spLocks noGrp="1"/>
          </p:cNvSpPr>
          <p:nvPr>
            <p:ph type="sldNum" sz="quarter" idx="5"/>
          </p:nvPr>
        </p:nvSpPr>
        <p:spPr/>
        <p:txBody>
          <a:bodyPr/>
          <a:lstStyle/>
          <a:p>
            <a:fld id="{D4B9A9E5-4F7F-4A7D-9DE1-899232329269}" type="slidenum">
              <a:rPr lang="en-US" smtClean="0"/>
              <a:t>38</a:t>
            </a:fld>
            <a:endParaRPr lang="en-US" dirty="0"/>
          </a:p>
        </p:txBody>
      </p:sp>
    </p:spTree>
    <p:extLst>
      <p:ext uri="{BB962C8B-B14F-4D97-AF65-F5344CB8AC3E}">
        <p14:creationId xmlns:p14="http://schemas.microsoft.com/office/powerpoint/2010/main" val="3686465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5F46B-00D7-02C5-516A-F9F197D17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42F0E-2918-E6A5-EDA6-B0EAB284E4B4}"/>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7DEC7D07-4F57-2D37-26E5-8CB6587FB6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0677D3-516F-7025-FF4F-4962473E3486}"/>
              </a:ext>
            </a:extLst>
          </p:cNvPr>
          <p:cNvSpPr>
            <a:spLocks noGrp="1"/>
          </p:cNvSpPr>
          <p:nvPr>
            <p:ph type="sldNum" sz="quarter" idx="5"/>
          </p:nvPr>
        </p:nvSpPr>
        <p:spPr/>
        <p:txBody>
          <a:bodyPr/>
          <a:lstStyle/>
          <a:p>
            <a:fld id="{D4B9A9E5-4F7F-4A7D-9DE1-899232329269}" type="slidenum">
              <a:rPr lang="en-US" smtClean="0"/>
              <a:t>39</a:t>
            </a:fld>
            <a:endParaRPr lang="en-US" dirty="0"/>
          </a:p>
        </p:txBody>
      </p:sp>
    </p:spTree>
    <p:extLst>
      <p:ext uri="{BB962C8B-B14F-4D97-AF65-F5344CB8AC3E}">
        <p14:creationId xmlns:p14="http://schemas.microsoft.com/office/powerpoint/2010/main" val="3834932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2E8D1-E5F0-EEA3-AE0B-B908B1CF3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F9A8D7-27FC-6805-B202-6413CE163B03}"/>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CCC3D70A-EB60-7340-7935-670BF1E77A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65F21E-FDFD-FDB6-409C-23DAA7760091}"/>
              </a:ext>
            </a:extLst>
          </p:cNvPr>
          <p:cNvSpPr>
            <a:spLocks noGrp="1"/>
          </p:cNvSpPr>
          <p:nvPr>
            <p:ph type="sldNum" sz="quarter" idx="5"/>
          </p:nvPr>
        </p:nvSpPr>
        <p:spPr/>
        <p:txBody>
          <a:bodyPr/>
          <a:lstStyle/>
          <a:p>
            <a:fld id="{D4B9A9E5-4F7F-4A7D-9DE1-899232329269}" type="slidenum">
              <a:rPr lang="en-US" smtClean="0"/>
              <a:t>41</a:t>
            </a:fld>
            <a:endParaRPr lang="en-US" dirty="0"/>
          </a:p>
        </p:txBody>
      </p:sp>
    </p:spTree>
    <p:extLst>
      <p:ext uri="{BB962C8B-B14F-4D97-AF65-F5344CB8AC3E}">
        <p14:creationId xmlns:p14="http://schemas.microsoft.com/office/powerpoint/2010/main" val="2307343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44</a:t>
            </a:fld>
            <a:endParaRPr lang="en-US" dirty="0"/>
          </a:p>
        </p:txBody>
      </p:sp>
    </p:spTree>
    <p:extLst>
      <p:ext uri="{BB962C8B-B14F-4D97-AF65-F5344CB8AC3E}">
        <p14:creationId xmlns:p14="http://schemas.microsoft.com/office/powerpoint/2010/main" val="73287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46</a:t>
            </a:fld>
            <a:endParaRPr lang="en-US" dirty="0"/>
          </a:p>
        </p:txBody>
      </p:sp>
    </p:spTree>
    <p:extLst>
      <p:ext uri="{BB962C8B-B14F-4D97-AF65-F5344CB8AC3E}">
        <p14:creationId xmlns:p14="http://schemas.microsoft.com/office/powerpoint/2010/main" val="943921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o-RO"/>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48</a:t>
            </a:fld>
            <a:endParaRPr lang="en-US" dirty="0"/>
          </a:p>
        </p:txBody>
      </p:sp>
    </p:spTree>
    <p:extLst>
      <p:ext uri="{BB962C8B-B14F-4D97-AF65-F5344CB8AC3E}">
        <p14:creationId xmlns:p14="http://schemas.microsoft.com/office/powerpoint/2010/main" val="872320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2BA34-177B-8DBD-CF51-889E0B42E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6AB08-A76D-F037-0718-DE413717AAD5}"/>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4E718B3A-7AC7-F85D-88EF-5413AABB01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76F9D2-CBB2-ED29-00CA-487EA1E9FE16}"/>
              </a:ext>
            </a:extLst>
          </p:cNvPr>
          <p:cNvSpPr>
            <a:spLocks noGrp="1"/>
          </p:cNvSpPr>
          <p:nvPr>
            <p:ph type="sldNum" sz="quarter" idx="5"/>
          </p:nvPr>
        </p:nvSpPr>
        <p:spPr/>
        <p:txBody>
          <a:bodyPr/>
          <a:lstStyle/>
          <a:p>
            <a:fld id="{D4B9A9E5-4F7F-4A7D-9DE1-899232329269}" type="slidenum">
              <a:rPr lang="en-US" smtClean="0"/>
              <a:t>49</a:t>
            </a:fld>
            <a:endParaRPr lang="en-US" dirty="0"/>
          </a:p>
        </p:txBody>
      </p:sp>
    </p:spTree>
    <p:extLst>
      <p:ext uri="{BB962C8B-B14F-4D97-AF65-F5344CB8AC3E}">
        <p14:creationId xmlns:p14="http://schemas.microsoft.com/office/powerpoint/2010/main" val="2060864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29B4F-745D-A856-B22F-7DD8993DD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871BE-E359-39A7-C44B-35B4129EC63B}"/>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D3156F2F-701E-B78C-B8F4-EB0AFF6BE1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DBCEAE-672E-8F59-9293-C55BF4CB0CB5}"/>
              </a:ext>
            </a:extLst>
          </p:cNvPr>
          <p:cNvSpPr>
            <a:spLocks noGrp="1"/>
          </p:cNvSpPr>
          <p:nvPr>
            <p:ph type="sldNum" sz="quarter" idx="5"/>
          </p:nvPr>
        </p:nvSpPr>
        <p:spPr/>
        <p:txBody>
          <a:bodyPr/>
          <a:lstStyle/>
          <a:p>
            <a:fld id="{D4B9A9E5-4F7F-4A7D-9DE1-899232329269}" type="slidenum">
              <a:rPr lang="en-US" smtClean="0"/>
              <a:t>51</a:t>
            </a:fld>
            <a:endParaRPr lang="en-US" dirty="0"/>
          </a:p>
        </p:txBody>
      </p:sp>
    </p:spTree>
    <p:extLst>
      <p:ext uri="{BB962C8B-B14F-4D97-AF65-F5344CB8AC3E}">
        <p14:creationId xmlns:p14="http://schemas.microsoft.com/office/powerpoint/2010/main" val="1759760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91F13-9FD4-CF4A-B2C8-2C28B6632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D0742-21D2-A3D8-5579-BB00BBE3094F}"/>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15A9C328-AB52-0ACB-08B8-56DF8775C8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08E911-453F-00F0-92CA-6ACC37FF1561}"/>
              </a:ext>
            </a:extLst>
          </p:cNvPr>
          <p:cNvSpPr>
            <a:spLocks noGrp="1"/>
          </p:cNvSpPr>
          <p:nvPr>
            <p:ph type="sldNum" sz="quarter" idx="5"/>
          </p:nvPr>
        </p:nvSpPr>
        <p:spPr/>
        <p:txBody>
          <a:bodyPr/>
          <a:lstStyle/>
          <a:p>
            <a:fld id="{D4B9A9E5-4F7F-4A7D-9DE1-899232329269}" type="slidenum">
              <a:rPr lang="en-US" smtClean="0"/>
              <a:t>53</a:t>
            </a:fld>
            <a:endParaRPr lang="en-US" dirty="0"/>
          </a:p>
        </p:txBody>
      </p:sp>
    </p:spTree>
    <p:extLst>
      <p:ext uri="{BB962C8B-B14F-4D97-AF65-F5344CB8AC3E}">
        <p14:creationId xmlns:p14="http://schemas.microsoft.com/office/powerpoint/2010/main" val="3626977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1EC63-F65F-2D86-D875-7F0AB589BF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A916C-C9E6-BDC8-A977-E6318ABCC6BA}"/>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DBDDDDF7-D2E2-2A7E-40F3-7CD49DD062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9787F2-5229-74F6-AAE5-8C0B8A73A3A7}"/>
              </a:ext>
            </a:extLst>
          </p:cNvPr>
          <p:cNvSpPr>
            <a:spLocks noGrp="1"/>
          </p:cNvSpPr>
          <p:nvPr>
            <p:ph type="sldNum" sz="quarter" idx="5"/>
          </p:nvPr>
        </p:nvSpPr>
        <p:spPr/>
        <p:txBody>
          <a:bodyPr/>
          <a:lstStyle/>
          <a:p>
            <a:fld id="{D4B9A9E5-4F7F-4A7D-9DE1-899232329269}" type="slidenum">
              <a:rPr lang="en-US" smtClean="0"/>
              <a:t>56</a:t>
            </a:fld>
            <a:endParaRPr lang="en-US" dirty="0"/>
          </a:p>
        </p:txBody>
      </p:sp>
    </p:spTree>
    <p:extLst>
      <p:ext uri="{BB962C8B-B14F-4D97-AF65-F5344CB8AC3E}">
        <p14:creationId xmlns:p14="http://schemas.microsoft.com/office/powerpoint/2010/main" val="328924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15580-AD4C-9E22-90E1-EFCBD6CE2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A09504-521C-86C0-91FC-48B6567D591F}"/>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60F48776-E814-B00A-E365-B990FB6DA9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3AA155-56DA-2EC2-C684-D9E21197F573}"/>
              </a:ext>
            </a:extLst>
          </p:cNvPr>
          <p:cNvSpPr>
            <a:spLocks noGrp="1"/>
          </p:cNvSpPr>
          <p:nvPr>
            <p:ph type="sldNum" sz="quarter" idx="5"/>
          </p:nvPr>
        </p:nvSpPr>
        <p:spPr/>
        <p:txBody>
          <a:bodyPr/>
          <a:lstStyle/>
          <a:p>
            <a:fld id="{D4B9A9E5-4F7F-4A7D-9DE1-899232329269}" type="slidenum">
              <a:rPr lang="en-US" smtClean="0"/>
              <a:t>10</a:t>
            </a:fld>
            <a:endParaRPr lang="en-US" dirty="0"/>
          </a:p>
        </p:txBody>
      </p:sp>
    </p:spTree>
    <p:extLst>
      <p:ext uri="{BB962C8B-B14F-4D97-AF65-F5344CB8AC3E}">
        <p14:creationId xmlns:p14="http://schemas.microsoft.com/office/powerpoint/2010/main" val="2841350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o-RO"/>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59</a:t>
            </a:fld>
            <a:endParaRPr lang="en-US" dirty="0"/>
          </a:p>
        </p:txBody>
      </p:sp>
    </p:spTree>
    <p:extLst>
      <p:ext uri="{BB962C8B-B14F-4D97-AF65-F5344CB8AC3E}">
        <p14:creationId xmlns:p14="http://schemas.microsoft.com/office/powerpoint/2010/main" val="1555059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FCD2C-FE46-BC3D-79BF-010D7CCEBD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4F22E-35F9-7040-E810-621F9A99C692}"/>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9CB7F258-3CAA-9937-6DCF-B531662ECB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29EBEA-5C05-C0C6-005B-BC5F442560FA}"/>
              </a:ext>
            </a:extLst>
          </p:cNvPr>
          <p:cNvSpPr>
            <a:spLocks noGrp="1"/>
          </p:cNvSpPr>
          <p:nvPr>
            <p:ph type="sldNum" sz="quarter" idx="5"/>
          </p:nvPr>
        </p:nvSpPr>
        <p:spPr/>
        <p:txBody>
          <a:bodyPr/>
          <a:lstStyle/>
          <a:p>
            <a:fld id="{D4B9A9E5-4F7F-4A7D-9DE1-899232329269}" type="slidenum">
              <a:rPr lang="en-US" smtClean="0"/>
              <a:t>60</a:t>
            </a:fld>
            <a:endParaRPr lang="en-US" dirty="0"/>
          </a:p>
        </p:txBody>
      </p:sp>
    </p:spTree>
    <p:extLst>
      <p:ext uri="{BB962C8B-B14F-4D97-AF65-F5344CB8AC3E}">
        <p14:creationId xmlns:p14="http://schemas.microsoft.com/office/powerpoint/2010/main" val="3141013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63</a:t>
            </a:fld>
            <a:endParaRPr lang="en-US" dirty="0"/>
          </a:p>
        </p:txBody>
      </p:sp>
    </p:spTree>
    <p:extLst>
      <p:ext uri="{BB962C8B-B14F-4D97-AF65-F5344CB8AC3E}">
        <p14:creationId xmlns:p14="http://schemas.microsoft.com/office/powerpoint/2010/main" val="642292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64</a:t>
            </a:fld>
            <a:endParaRPr lang="en-US" dirty="0"/>
          </a:p>
        </p:txBody>
      </p:sp>
    </p:spTree>
    <p:extLst>
      <p:ext uri="{BB962C8B-B14F-4D97-AF65-F5344CB8AC3E}">
        <p14:creationId xmlns:p14="http://schemas.microsoft.com/office/powerpoint/2010/main" val="2822741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o-RO"/>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12</a:t>
            </a:fld>
            <a:endParaRPr lang="en-US" dirty="0"/>
          </a:p>
        </p:txBody>
      </p:sp>
    </p:spTree>
    <p:extLst>
      <p:ext uri="{BB962C8B-B14F-4D97-AF65-F5344CB8AC3E}">
        <p14:creationId xmlns:p14="http://schemas.microsoft.com/office/powerpoint/2010/main" val="425521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053D0-5631-607B-785A-4799F35F8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98212-0B4F-4E06-5DDA-48C8ED636D6A}"/>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B6F50EA1-1DF2-D9B4-DE9C-5222FE37C0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CA8A1B-117A-6CD7-C8F0-7D40FE400C49}"/>
              </a:ext>
            </a:extLst>
          </p:cNvPr>
          <p:cNvSpPr>
            <a:spLocks noGrp="1"/>
          </p:cNvSpPr>
          <p:nvPr>
            <p:ph type="sldNum" sz="quarter" idx="5"/>
          </p:nvPr>
        </p:nvSpPr>
        <p:spPr/>
        <p:txBody>
          <a:bodyPr/>
          <a:lstStyle/>
          <a:p>
            <a:fld id="{D4B9A9E5-4F7F-4A7D-9DE1-899232329269}" type="slidenum">
              <a:rPr lang="en-US" smtClean="0"/>
              <a:t>14</a:t>
            </a:fld>
            <a:endParaRPr lang="en-US" dirty="0"/>
          </a:p>
        </p:txBody>
      </p:sp>
    </p:spTree>
    <p:extLst>
      <p:ext uri="{BB962C8B-B14F-4D97-AF65-F5344CB8AC3E}">
        <p14:creationId xmlns:p14="http://schemas.microsoft.com/office/powerpoint/2010/main" val="3472518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3DAC6-43D4-BE3C-4309-0F077FD859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CD2CD-B095-C47D-D451-5AAB560BDC21}"/>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68274B52-31CB-0EC9-CCC0-F2202B0F02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FAAC21-DF5B-0924-CD54-535F1CE0DA45}"/>
              </a:ext>
            </a:extLst>
          </p:cNvPr>
          <p:cNvSpPr>
            <a:spLocks noGrp="1"/>
          </p:cNvSpPr>
          <p:nvPr>
            <p:ph type="sldNum" sz="quarter" idx="5"/>
          </p:nvPr>
        </p:nvSpPr>
        <p:spPr/>
        <p:txBody>
          <a:bodyPr/>
          <a:lstStyle/>
          <a:p>
            <a:fld id="{D4B9A9E5-4F7F-4A7D-9DE1-899232329269}" type="slidenum">
              <a:rPr lang="en-US" smtClean="0"/>
              <a:t>15</a:t>
            </a:fld>
            <a:endParaRPr lang="en-US" dirty="0"/>
          </a:p>
        </p:txBody>
      </p:sp>
    </p:spTree>
    <p:extLst>
      <p:ext uri="{BB962C8B-B14F-4D97-AF65-F5344CB8AC3E}">
        <p14:creationId xmlns:p14="http://schemas.microsoft.com/office/powerpoint/2010/main" val="2629368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924B5-52B0-3DBA-BB3E-0A38BFFC2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14EA5-FF88-63A9-7A2D-B605039600AC}"/>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7F93DB3F-97CC-51AE-5F40-A96281440A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B4AC9A-84E7-E588-D690-8C6F19D12251}"/>
              </a:ext>
            </a:extLst>
          </p:cNvPr>
          <p:cNvSpPr>
            <a:spLocks noGrp="1"/>
          </p:cNvSpPr>
          <p:nvPr>
            <p:ph type="sldNum" sz="quarter" idx="5"/>
          </p:nvPr>
        </p:nvSpPr>
        <p:spPr/>
        <p:txBody>
          <a:bodyPr/>
          <a:lstStyle/>
          <a:p>
            <a:fld id="{D4B9A9E5-4F7F-4A7D-9DE1-899232329269}" type="slidenum">
              <a:rPr lang="en-US" smtClean="0"/>
              <a:t>17</a:t>
            </a:fld>
            <a:endParaRPr lang="en-US" dirty="0"/>
          </a:p>
        </p:txBody>
      </p:sp>
    </p:spTree>
    <p:extLst>
      <p:ext uri="{BB962C8B-B14F-4D97-AF65-F5344CB8AC3E}">
        <p14:creationId xmlns:p14="http://schemas.microsoft.com/office/powerpoint/2010/main" val="1942001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18</a:t>
            </a:fld>
            <a:endParaRPr lang="en-US" dirty="0"/>
          </a:p>
        </p:txBody>
      </p:sp>
    </p:spTree>
    <p:extLst>
      <p:ext uri="{BB962C8B-B14F-4D97-AF65-F5344CB8AC3E}">
        <p14:creationId xmlns:p14="http://schemas.microsoft.com/office/powerpoint/2010/main" val="1815387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o-RO"/>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19</a:t>
            </a:fld>
            <a:endParaRPr lang="en-US" dirty="0"/>
          </a:p>
        </p:txBody>
      </p:sp>
    </p:spTree>
    <p:extLst>
      <p:ext uri="{BB962C8B-B14F-4D97-AF65-F5344CB8AC3E}">
        <p14:creationId xmlns:p14="http://schemas.microsoft.com/office/powerpoint/2010/main" val="19773658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cap="all" spc="150" baseline="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lnSpc>
                <a:spcPct val="100000"/>
              </a:lnSpc>
              <a:buNone/>
              <a:defRPr sz="16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91310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anchor="ctr">
            <a:noAutofit/>
          </a:bodyPr>
          <a:lstStyle>
            <a:lvl1pPr marL="0" indent="0" algn="ctr">
              <a:buNone/>
              <a:defRPr lang="en-US" sz="4000" kern="1200" cap="all"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anchor="ctr">
            <a:noAutofit/>
          </a:bodyPr>
          <a:lstStyle>
            <a:lvl1pPr marL="0" indent="0" algn="ctr">
              <a:buNone/>
              <a:defRPr lang="en-US" sz="4000" kern="1200" cap="all"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4" name="Text Placeholder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anchor="ctr">
            <a:noAutofit/>
          </a:bodyPr>
          <a:lstStyle>
            <a:lvl1pPr marL="0" indent="0" algn="ctr">
              <a:buNone/>
              <a:defRPr lang="en-US" sz="4000" kern="1200" cap="all"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129698" y="4824188"/>
            <a:ext cx="3124093" cy="462927"/>
          </a:xfrm>
        </p:spPr>
        <p:txBody>
          <a:bodyPr>
            <a:noAutofit/>
          </a:bodyPr>
          <a:lstStyle>
            <a:lvl1pPr marL="0" indent="0" algn="ctr">
              <a:lnSpc>
                <a:spcPct val="100000"/>
              </a:lnSpc>
              <a:buNone/>
              <a:defRPr sz="2000" cap="all" spc="50" baseline="0">
                <a:solidFill>
                  <a:schemeClr val="tx1">
                    <a:lumMod val="75000"/>
                    <a:lumOff val="25000"/>
                  </a:schemeClr>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526261" y="4824188"/>
            <a:ext cx="3139479" cy="462927"/>
          </a:xfrm>
        </p:spPr>
        <p:txBody>
          <a:bodyPr>
            <a:normAutofit/>
          </a:bodyPr>
          <a:lstStyle>
            <a:lvl1pPr marL="0" indent="0" algn="ctr">
              <a:lnSpc>
                <a:spcPct val="100000"/>
              </a:lnSpc>
              <a:buNone/>
              <a:defRPr sz="2000" cap="all" spc="50" baseline="0">
                <a:solidFill>
                  <a:schemeClr val="tx1">
                    <a:lumMod val="75000"/>
                    <a:lumOff val="25000"/>
                  </a:schemeClr>
                </a:solidFill>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7938210" y="4824188"/>
            <a:ext cx="3124093" cy="462927"/>
          </a:xfrm>
        </p:spPr>
        <p:txBody>
          <a:bodyPr>
            <a:noAutofit/>
          </a:bodyPr>
          <a:lstStyle>
            <a:lvl1pPr marL="0" indent="0" algn="ctr">
              <a:lnSpc>
                <a:spcPct val="100000"/>
              </a:lnSpc>
              <a:buNone/>
              <a:defRPr sz="2000" cap="all" spc="50" baseline="0">
                <a:solidFill>
                  <a:schemeClr val="tx1">
                    <a:lumMod val="75000"/>
                    <a:lumOff val="25000"/>
                  </a:schemeClr>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pic>
        <p:nvPicPr>
          <p:cNvPr id="11" name="Graphic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5141" y="2358007"/>
            <a:ext cx="2438400" cy="2019300"/>
          </a:xfrm>
          <a:prstGeom prst="rect">
            <a:avLst/>
          </a:prstGeom>
        </p:spPr>
      </p:pic>
      <p:pic>
        <p:nvPicPr>
          <p:cNvPr id="13" name="Graphic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0625" y="2531837"/>
            <a:ext cx="2190750" cy="1943100"/>
          </a:xfrm>
          <a:prstGeom prst="rect">
            <a:avLst/>
          </a:prstGeom>
        </p:spPr>
      </p:pic>
      <p:pic>
        <p:nvPicPr>
          <p:cNvPr id="15" name="Graphic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5608" y="2421056"/>
            <a:ext cx="2324100" cy="2057400"/>
          </a:xfrm>
          <a:prstGeom prst="rect">
            <a:avLst/>
          </a:prstGeom>
        </p:spPr>
      </p:pic>
      <p:sp>
        <p:nvSpPr>
          <p:cNvPr id="25" name="Content Placeholder 3">
            <a:extLst>
              <a:ext uri="{FF2B5EF4-FFF2-40B4-BE49-F238E27FC236}">
                <a16:creationId xmlns:a16="http://schemas.microsoft.com/office/drawing/2014/main" id="{82D8880F-3EAC-45C9-91F2-19A193791A18}"/>
              </a:ext>
            </a:extLst>
          </p:cNvPr>
          <p:cNvSpPr>
            <a:spLocks noGrp="1"/>
          </p:cNvSpPr>
          <p:nvPr>
            <p:ph sz="half" idx="17"/>
          </p:nvPr>
        </p:nvSpPr>
        <p:spPr>
          <a:xfrm>
            <a:off x="1129698" y="5280763"/>
            <a:ext cx="3124093" cy="462927"/>
          </a:xfrm>
        </p:spPr>
        <p:txBody>
          <a:bodyPr>
            <a:normAutofit/>
          </a:bodyPr>
          <a:lstStyle>
            <a:lvl1pPr marL="0" indent="0" algn="ctr">
              <a:lnSpc>
                <a:spcPct val="100000"/>
              </a:lnSpc>
              <a:buNone/>
              <a:defRPr sz="1400" cap="none" spc="50" baseline="0">
                <a:solidFill>
                  <a:schemeClr val="tx1">
                    <a:lumMod val="75000"/>
                    <a:lumOff val="25000"/>
                  </a:schemeClr>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26" name="Content Placeholder 5">
            <a:extLst>
              <a:ext uri="{FF2B5EF4-FFF2-40B4-BE49-F238E27FC236}">
                <a16:creationId xmlns:a16="http://schemas.microsoft.com/office/drawing/2014/main" id="{9019518E-E850-403D-A5B5-4B53F8C4A56B}"/>
              </a:ext>
            </a:extLst>
          </p:cNvPr>
          <p:cNvSpPr>
            <a:spLocks noGrp="1"/>
          </p:cNvSpPr>
          <p:nvPr>
            <p:ph sz="quarter" idx="18"/>
          </p:nvPr>
        </p:nvSpPr>
        <p:spPr>
          <a:xfrm>
            <a:off x="4526261" y="5280763"/>
            <a:ext cx="3139479" cy="462927"/>
          </a:xfrm>
        </p:spPr>
        <p:txBody>
          <a:bodyPr>
            <a:normAutofit/>
          </a:bodyPr>
          <a:lstStyle>
            <a:lvl1pPr marL="0" indent="0" algn="ctr">
              <a:lnSpc>
                <a:spcPct val="100000"/>
              </a:lnSpc>
              <a:buNone/>
              <a:defRPr sz="1400" cap="none" spc="50" baseline="0">
                <a:solidFill>
                  <a:schemeClr val="tx1">
                    <a:lumMod val="75000"/>
                    <a:lumOff val="25000"/>
                  </a:schemeClr>
                </a:solidFill>
              </a:defRPr>
            </a:lvl1pPr>
            <a:lvl2pPr marL="457200" indent="0" algn="ctr">
              <a:lnSpc>
                <a:spcPct val="100000"/>
              </a:lnSpc>
              <a:buNone/>
              <a:defRPr sz="1400" cap="none" spc="50" baseline="0">
                <a:solidFill>
                  <a:schemeClr val="tx1">
                    <a:lumMod val="75000"/>
                    <a:lumOff val="25000"/>
                  </a:schemeClr>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a:p>
            <a:pPr lvl="1"/>
            <a:r>
              <a:rPr lang="en-US"/>
              <a:t>Second level</a:t>
            </a:r>
          </a:p>
        </p:txBody>
      </p:sp>
      <p:sp>
        <p:nvSpPr>
          <p:cNvPr id="27" name="Content Placeholder 3">
            <a:extLst>
              <a:ext uri="{FF2B5EF4-FFF2-40B4-BE49-F238E27FC236}">
                <a16:creationId xmlns:a16="http://schemas.microsoft.com/office/drawing/2014/main" id="{A8058154-45E5-403E-B714-AC85774F391F}"/>
              </a:ext>
            </a:extLst>
          </p:cNvPr>
          <p:cNvSpPr>
            <a:spLocks noGrp="1"/>
          </p:cNvSpPr>
          <p:nvPr>
            <p:ph sz="half" idx="19"/>
          </p:nvPr>
        </p:nvSpPr>
        <p:spPr>
          <a:xfrm>
            <a:off x="7938210" y="5280763"/>
            <a:ext cx="3124093" cy="462927"/>
          </a:xfrm>
        </p:spPr>
        <p:txBody>
          <a:bodyPr>
            <a:normAutofit/>
          </a:bodyPr>
          <a:lstStyle>
            <a:lvl1pPr marL="0" indent="0" algn="ctr">
              <a:lnSpc>
                <a:spcPct val="100000"/>
              </a:lnSpc>
              <a:buNone/>
              <a:defRPr sz="1400" cap="none" spc="50" baseline="0">
                <a:solidFill>
                  <a:schemeClr val="tx1">
                    <a:lumMod val="75000"/>
                    <a:lumOff val="25000"/>
                  </a:schemeClr>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4426193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solidFill>
                  <a:schemeClr val="tx1">
                    <a:lumMod val="75000"/>
                    <a:lumOff val="25000"/>
                  </a:schemeClr>
                </a:solidFill>
              </a:defRPr>
            </a:lvl1pPr>
            <a:lvl2pPr marL="457200" indent="0">
              <a:lnSpc>
                <a:spcPct val="100000"/>
              </a:lnSpc>
              <a:buNone/>
              <a:defRPr sz="1400" spc="50" baseline="0">
                <a:solidFill>
                  <a:schemeClr val="tx1">
                    <a:lumMod val="75000"/>
                    <a:lumOff val="25000"/>
                  </a:schemeClr>
                </a:solidFill>
              </a:defRPr>
            </a:lvl2pPr>
            <a:lvl3pPr marL="914400" indent="0">
              <a:lnSpc>
                <a:spcPct val="100000"/>
              </a:lnSpc>
              <a:buNone/>
              <a:defRPr sz="1400" spc="50" baseline="0">
                <a:solidFill>
                  <a:schemeClr val="tx1">
                    <a:lumMod val="75000"/>
                    <a:lumOff val="25000"/>
                  </a:schemeClr>
                </a:solidFill>
              </a:defRPr>
            </a:lvl3pPr>
            <a:lvl4pPr marL="1371600" indent="0">
              <a:lnSpc>
                <a:spcPct val="100000"/>
              </a:lnSpc>
              <a:buNone/>
              <a:defRPr sz="1400" spc="50" baseline="0">
                <a:solidFill>
                  <a:schemeClr val="tx1">
                    <a:lumMod val="75000"/>
                    <a:lumOff val="25000"/>
                  </a:schemeClr>
                </a:solidFill>
              </a:defRPr>
            </a:lvl4pPr>
            <a:lvl5pPr marL="1828800" indent="0">
              <a:lnSpc>
                <a:spcPct val="100000"/>
              </a:lnSpc>
              <a:buNone/>
              <a:defRPr sz="1400" spc="50"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solidFill>
                  <a:schemeClr val="tx1">
                    <a:lumMod val="75000"/>
                    <a:lumOff val="25000"/>
                  </a:schemeClr>
                </a:solidFill>
              </a:defRPr>
            </a:lvl1pPr>
            <a:lvl2pPr marL="457200" indent="0">
              <a:lnSpc>
                <a:spcPct val="100000"/>
              </a:lnSpc>
              <a:buNone/>
              <a:defRPr sz="1400" spc="50" baseline="0">
                <a:solidFill>
                  <a:schemeClr val="tx1">
                    <a:lumMod val="75000"/>
                    <a:lumOff val="25000"/>
                  </a:schemeClr>
                </a:solidFill>
              </a:defRPr>
            </a:lvl2pPr>
            <a:lvl3pPr marL="914400" indent="0">
              <a:lnSpc>
                <a:spcPct val="100000"/>
              </a:lnSpc>
              <a:buNone/>
              <a:defRPr sz="1400" spc="50" baseline="0">
                <a:solidFill>
                  <a:schemeClr val="tx1">
                    <a:lumMod val="75000"/>
                    <a:lumOff val="25000"/>
                  </a:schemeClr>
                </a:solidFill>
              </a:defRPr>
            </a:lvl3pPr>
            <a:lvl4pPr marL="1371600" indent="0">
              <a:lnSpc>
                <a:spcPct val="100000"/>
              </a:lnSpc>
              <a:buNone/>
              <a:defRPr sz="1400" spc="50" baseline="0">
                <a:solidFill>
                  <a:schemeClr val="tx1">
                    <a:lumMod val="75000"/>
                    <a:lumOff val="25000"/>
                  </a:schemeClr>
                </a:solidFill>
              </a:defRPr>
            </a:lvl4pPr>
            <a:lvl5pPr marL="1828800" indent="0">
              <a:lnSpc>
                <a:spcPct val="100000"/>
              </a:lnSpc>
              <a:buNone/>
              <a:defRPr sz="1400" spc="50"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302174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E202E03-5C65-4305-B969-65220AD41002}"/>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41825" b="23071"/>
          <a:stretch/>
        </p:blipFill>
        <p:spPr>
          <a:xfrm flipH="1">
            <a:off x="0" y="0"/>
            <a:ext cx="5441888" cy="68580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Title 1">
            <a:extLst>
              <a:ext uri="{FF2B5EF4-FFF2-40B4-BE49-F238E27FC236}">
                <a16:creationId xmlns:a16="http://schemas.microsoft.com/office/drawing/2014/main" id="{1E1C8C6D-0530-475B-A7F7-0E00C33ACFEB}"/>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20" name="Text Placeholder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26" name="Text Placeholder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27" name="Text Placeholder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28" name="Text Placeholder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29" name="Text Placeholder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376933483"/>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rt and tab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l">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15" name="Text Placeholder 14">
            <a:extLst>
              <a:ext uri="{FF2B5EF4-FFF2-40B4-BE49-F238E27FC236}">
                <a16:creationId xmlns:a16="http://schemas.microsoft.com/office/drawing/2014/main" id="{B250D272-9B39-4C2D-B0F5-21010D11E437}"/>
              </a:ext>
            </a:extLst>
          </p:cNvPr>
          <p:cNvSpPr>
            <a:spLocks noGrp="1"/>
          </p:cNvSpPr>
          <p:nvPr>
            <p:ph type="body" sz="quarter" idx="16"/>
          </p:nvPr>
        </p:nvSpPr>
        <p:spPr>
          <a:xfrm>
            <a:off x="748749" y="1361938"/>
            <a:ext cx="6765925" cy="496888"/>
          </a:xfrm>
        </p:spPr>
        <p:txBody>
          <a:bodyPr>
            <a:noAutofit/>
          </a:bodyPr>
          <a:lstStyle>
            <a:lvl1pPr marL="0" indent="0">
              <a:buNone/>
              <a:defRPr sz="1800">
                <a:solidFill>
                  <a:schemeClr val="tx1">
                    <a:lumMod val="75000"/>
                    <a:lumOff val="2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edit Master text styles</a:t>
            </a:r>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286002"/>
            <a:ext cx="6094270" cy="3542143"/>
          </a:xfrm>
        </p:spPr>
        <p:txBody>
          <a:bodyPr/>
          <a:lstStyle/>
          <a:p>
            <a:r>
              <a:rPr lang="en-US"/>
              <a:t>Click icon to add chart</a:t>
            </a:r>
            <a:endParaRPr lang="en-US" dirty="0"/>
          </a:p>
        </p:txBody>
      </p:sp>
      <p:sp>
        <p:nvSpPr>
          <p:cNvPr id="11" name="Text Placeholder 10">
            <a:extLst>
              <a:ext uri="{FF2B5EF4-FFF2-40B4-BE49-F238E27FC236}">
                <a16:creationId xmlns:a16="http://schemas.microsoft.com/office/drawing/2014/main" id="{339C283A-EC40-421C-8A0E-F9A3161C8890}"/>
              </a:ext>
            </a:extLst>
          </p:cNvPr>
          <p:cNvSpPr>
            <a:spLocks noGrp="1"/>
          </p:cNvSpPr>
          <p:nvPr>
            <p:ph type="body" sz="quarter" idx="14"/>
          </p:nvPr>
        </p:nvSpPr>
        <p:spPr>
          <a:xfrm>
            <a:off x="7858125" y="2284624"/>
            <a:ext cx="3147332" cy="306388"/>
          </a:xfrm>
        </p:spPr>
        <p:txBody>
          <a:bodyPr>
            <a:noAutofit/>
          </a:bodyPr>
          <a:lstStyle>
            <a:lvl1pPr marL="0" indent="0">
              <a:buNone/>
              <a:defRPr sz="1400" cap="all" spc="150" baseline="0">
                <a:solidFill>
                  <a:schemeClr val="tx1">
                    <a:lumMod val="75000"/>
                    <a:lumOff val="25000"/>
                  </a:schemeClr>
                </a:solidFill>
                <a:latin typeface="+mj-lt"/>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 Master text styles</a:t>
            </a:r>
          </a:p>
        </p:txBody>
      </p:sp>
      <p:sp>
        <p:nvSpPr>
          <p:cNvPr id="13" name="Content Placeholder 12">
            <a:extLst>
              <a:ext uri="{FF2B5EF4-FFF2-40B4-BE49-F238E27FC236}">
                <a16:creationId xmlns:a16="http://schemas.microsoft.com/office/drawing/2014/main" id="{305CA2B1-D510-4949-A638-C1A064DA41A7}"/>
              </a:ext>
            </a:extLst>
          </p:cNvPr>
          <p:cNvSpPr>
            <a:spLocks noGrp="1"/>
          </p:cNvSpPr>
          <p:nvPr>
            <p:ph sz="quarter" idx="15" hasCustomPrompt="1"/>
          </p:nvPr>
        </p:nvSpPr>
        <p:spPr>
          <a:xfrm>
            <a:off x="7858125" y="2779713"/>
            <a:ext cx="3148013" cy="3095625"/>
          </a:xfrm>
        </p:spPr>
        <p:txBody>
          <a:bodyPr>
            <a:normAutofit/>
          </a:bodyPr>
          <a:lstStyle>
            <a:lvl1pPr marL="0" indent="0">
              <a:buNone/>
              <a:defRPr sz="12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05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290034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6070C-E825-43D0-99F4-8B461413113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lumMod val="75000"/>
                  <a:lumOff val="25000"/>
                </a:schemeClr>
              </a:solidFill>
            </a:endParaRPr>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normAutofit/>
          </a:bodyPr>
          <a:lstStyle>
            <a:lvl1pPr algn="l">
              <a:defRPr lang="en-US" sz="2800" kern="1200" spc="150" baseline="0" dirty="0">
                <a:solidFill>
                  <a:schemeClr val="tx1">
                    <a:lumMod val="75000"/>
                    <a:lumOff val="25000"/>
                  </a:schemeClr>
                </a:solidFill>
                <a:latin typeface="+mj-lt"/>
                <a:ea typeface="+mj-ea"/>
                <a:cs typeface="+mj-cs"/>
              </a:defRPr>
            </a:lvl1pPr>
          </a:lstStyle>
          <a:p>
            <a:r>
              <a:rPr lang="en-US" noProof="0" dirty="0"/>
              <a:t>CLICK TO EDIT MASTER TITLE STYLE</a:t>
            </a:r>
          </a:p>
        </p:txBody>
      </p:sp>
      <p:sp>
        <p:nvSpPr>
          <p:cNvPr id="6" name="Text Placeholder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anchor="ctr"/>
          <a:lstStyle>
            <a:lvl1pPr marL="0" indent="0" algn="l">
              <a:buNone/>
              <a:defRPr sz="1400" b="1">
                <a:solidFill>
                  <a:schemeClr val="tx1">
                    <a:lumMod val="75000"/>
                    <a:lumOff val="25000"/>
                  </a:schemeClr>
                </a:solidFill>
                <a:latin typeface="+mj-lt"/>
              </a:defRPr>
            </a:lvl1pPr>
          </a:lstStyle>
          <a:p>
            <a:pPr lvl="0"/>
            <a:r>
              <a:rPr lang="en-US" noProof="0" dirty="0"/>
              <a:t>Year</a:t>
            </a:r>
          </a:p>
        </p:txBody>
      </p:sp>
      <p:sp>
        <p:nvSpPr>
          <p:cNvPr id="7" name="Text Placeholder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8" name="Text Placeholder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9" name="Text Placeholder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10" name="Text Placeholder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11" name="Text Placeholder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anchor="ctr"/>
          <a:lstStyle>
            <a:lvl1pPr marL="0" indent="0" algn="l">
              <a:buNone/>
              <a:defRPr sz="1400" b="1">
                <a:solidFill>
                  <a:schemeClr val="tx1">
                    <a:lumMod val="75000"/>
                    <a:lumOff val="25000"/>
                  </a:schemeClr>
                </a:solidFill>
                <a:latin typeface="+mj-lt"/>
              </a:defRPr>
            </a:lvl1pPr>
          </a:lstStyle>
          <a:p>
            <a:pPr lvl="0"/>
            <a:r>
              <a:rPr lang="en-US" noProof="0" dirty="0"/>
              <a:t>Year</a:t>
            </a:r>
          </a:p>
        </p:txBody>
      </p:sp>
      <p:sp>
        <p:nvSpPr>
          <p:cNvPr id="12" name="Text Placeholder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13" name="Text Placeholder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14" name="Text Placeholder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15" name="Text Placeholder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16" name="Text Placeholder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17" name="Text Placeholder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18" name="Text Placeholder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19" name="Text Placeholder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20" name="Text Placeholder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21" name="Text Placeholder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22" name="Text Placeholder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23" name="Text Placeholder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24" name="Text Placeholder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25" name="Text Placeholder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26" name="Text Placeholder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27" name="Text Placeholder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28" name="Text Placeholder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29" name="Text Placeholder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30" name="Text Placeholder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31" name="Text Placeholder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lumMod val="75000"/>
                    <a:lumOff val="25000"/>
                  </a:schemeClr>
                </a:solidFill>
              </a:defRPr>
            </a:lvl1pPr>
          </a:lstStyle>
          <a:p>
            <a:pPr lvl="0"/>
            <a:r>
              <a:rPr lang="en-US" noProof="0" dirty="0"/>
              <a:t>MM</a:t>
            </a:r>
          </a:p>
        </p:txBody>
      </p:sp>
      <p:sp>
        <p:nvSpPr>
          <p:cNvPr id="32" name="Rectangle 31">
            <a:extLst>
              <a:ext uri="{FF2B5EF4-FFF2-40B4-BE49-F238E27FC236}">
                <a16:creationId xmlns:a16="http://schemas.microsoft.com/office/drawing/2014/main" id="{FFA35437-CCDE-4D92-B879-F23B329C8EC3}"/>
              </a:ext>
            </a:extLst>
          </p:cNvPr>
          <p:cNvSpPr/>
          <p:nvPr userDrawn="1"/>
        </p:nvSpPr>
        <p:spPr>
          <a:xfrm>
            <a:off x="929640" y="4034785"/>
            <a:ext cx="10332720" cy="457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lumMod val="75000"/>
                  <a:lumOff val="25000"/>
                </a:schemeClr>
              </a:solidFill>
            </a:endParaRPr>
          </a:p>
        </p:txBody>
      </p:sp>
      <p:sp>
        <p:nvSpPr>
          <p:cNvPr id="36" name="Date Placeholder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a:lstStyle>
            <a:lvl1pPr>
              <a:defRPr sz="900"/>
            </a:lvl1pPr>
          </a:lstStyle>
          <a:p>
            <a:r>
              <a:rPr lang="en-US" noProof="0" dirty="0"/>
              <a:t>20XX</a:t>
            </a:r>
          </a:p>
        </p:txBody>
      </p:sp>
      <p:sp>
        <p:nvSpPr>
          <p:cNvPr id="37" name="Footer Placeholder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a:lstStyle>
            <a:lvl1pPr>
              <a:defRPr sz="900"/>
            </a:lvl1pPr>
          </a:lstStyle>
          <a:p>
            <a:r>
              <a:rPr lang="en-US" noProof="0" dirty="0"/>
              <a:t>Pitch Deck</a:t>
            </a:r>
          </a:p>
        </p:txBody>
      </p:sp>
      <p:sp>
        <p:nvSpPr>
          <p:cNvPr id="38" name="Slide Number Placeholder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noProof="0" smtClean="0"/>
              <a:t>‹#›</a:t>
            </a:fld>
            <a:endParaRPr lang="en-US" noProof="0" dirty="0"/>
          </a:p>
        </p:txBody>
      </p:sp>
    </p:spTree>
    <p:extLst>
      <p:ext uri="{BB962C8B-B14F-4D97-AF65-F5344CB8AC3E}">
        <p14:creationId xmlns:p14="http://schemas.microsoft.com/office/powerpoint/2010/main" val="2056323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Pitch Deck</a:t>
            </a:r>
          </a:p>
        </p:txBody>
      </p:sp>
      <p:cxnSp>
        <p:nvCxnSpPr>
          <p:cNvPr id="10" name="Straight Connector 9">
            <a:extLst>
              <a:ext uri="{FF2B5EF4-FFF2-40B4-BE49-F238E27FC236}">
                <a16:creationId xmlns:a16="http://schemas.microsoft.com/office/drawing/2014/main" id="{66988B2D-0240-4256-8268-4B9FF1E72363}"/>
              </a:ext>
            </a:extLst>
          </p:cNvPr>
          <p:cNvCxnSpPr>
            <a:cxnSpLocks/>
          </p:cNvCxnSpPr>
          <p:nvPr/>
        </p:nvCxnSpPr>
        <p:spPr>
          <a:xfrm flipV="1">
            <a:off x="0" y="0"/>
            <a:ext cx="2590800" cy="7620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p:nvCxnSpPr>
        <p:spPr>
          <a:xfrm flipH="1">
            <a:off x="0" y="0"/>
            <a:ext cx="704850" cy="102790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
        <p:nvSpPr>
          <p:cNvPr id="8" name="Content Placeholder 7">
            <a:extLst>
              <a:ext uri="{FF2B5EF4-FFF2-40B4-BE49-F238E27FC236}">
                <a16:creationId xmlns:a16="http://schemas.microsoft.com/office/drawing/2014/main" id="{F5756781-A599-0594-4502-A54BC85E87FF}"/>
              </a:ext>
            </a:extLst>
          </p:cNvPr>
          <p:cNvSpPr>
            <a:spLocks noGrp="1"/>
          </p:cNvSpPr>
          <p:nvPr>
            <p:ph sz="quarter" idx="16"/>
          </p:nvPr>
        </p:nvSpPr>
        <p:spPr>
          <a:xfrm>
            <a:off x="838199" y="2136775"/>
            <a:ext cx="10515599" cy="369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313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normAutofit/>
          </a:bodyPr>
          <a:lstStyle>
            <a:lvl1pPr marL="0" indent="0" algn="l">
              <a:lnSpc>
                <a:spcPct val="100000"/>
              </a:lnSpc>
              <a:buNone/>
              <a:defRPr sz="1400">
                <a:solidFill>
                  <a:schemeClr val="tx1">
                    <a:lumMod val="75000"/>
                    <a:lumOff val="25000"/>
                  </a:schemeClr>
                </a:solidFill>
              </a:defRPr>
            </a:lvl1pPr>
          </a:lstStyle>
          <a:p>
            <a:r>
              <a:rPr lang="en-US"/>
              <a:t>Click icon to add picture</a:t>
            </a:r>
            <a:endParaRPr lang="en-US" dirty="0"/>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normAutofit/>
          </a:bodyPr>
          <a:lstStyle>
            <a:lvl1pPr marL="0" indent="0" algn="l">
              <a:lnSpc>
                <a:spcPct val="100000"/>
              </a:lnSpc>
              <a:buNone/>
              <a:defRPr sz="1400">
                <a:solidFill>
                  <a:schemeClr val="tx1">
                    <a:lumMod val="75000"/>
                    <a:lumOff val="25000"/>
                  </a:schemeClr>
                </a:solidFill>
              </a:defRPr>
            </a:lvl1pPr>
          </a:lstStyle>
          <a:p>
            <a:r>
              <a:rPr lang="en-US"/>
              <a:t>Click icon to add picture</a:t>
            </a:r>
            <a:endParaRPr lang="en-US" dirty="0"/>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normAutofit/>
          </a:bodyPr>
          <a:lstStyle>
            <a:lvl1pPr marL="0" indent="0">
              <a:buNone/>
              <a:defRPr sz="1400"/>
            </a:lvl1pPr>
            <a:lvl2pPr marL="457200" indent="0" algn="l">
              <a:lnSpc>
                <a:spcPct val="100000"/>
              </a:lnSpc>
              <a:buNone/>
              <a:defRPr sz="1400">
                <a:solidFill>
                  <a:schemeClr val="tx1">
                    <a:lumMod val="75000"/>
                    <a:lumOff val="25000"/>
                  </a:schemeClr>
                </a:solidFill>
              </a:defRPr>
            </a:lvl2pPr>
          </a:lstStyle>
          <a:p>
            <a:pPr lvl="0"/>
            <a:r>
              <a:rPr lang="en-US"/>
              <a:t>Click icon to add picture</a:t>
            </a:r>
            <a:endParaRPr lang="en-US" dirty="0"/>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normAutofit/>
          </a:bodyPr>
          <a:lstStyle>
            <a:lvl1pPr marL="0" indent="0" algn="l">
              <a:lnSpc>
                <a:spcPct val="100000"/>
              </a:lnSpc>
              <a:buNone/>
              <a:defRPr sz="1400">
                <a:solidFill>
                  <a:schemeClr val="tx1">
                    <a:lumMod val="75000"/>
                    <a:lumOff val="25000"/>
                  </a:schemeClr>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43248" y="5084524"/>
            <a:ext cx="2123743" cy="343061"/>
          </a:xfrm>
        </p:spPr>
        <p:txBody>
          <a:bodyPr anchor="ctr">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692980" y="5099206"/>
            <a:ext cx="2135755" cy="343061"/>
          </a:xfrm>
        </p:spPr>
        <p:txBody>
          <a:bodyPr anchor="ctr">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83644" y="5099206"/>
            <a:ext cx="2123743" cy="343061"/>
          </a:xfrm>
        </p:spPr>
        <p:txBody>
          <a:bodyPr anchor="ctr">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603525" y="5084524"/>
            <a:ext cx="2123742" cy="343061"/>
          </a:xfrm>
        </p:spPr>
        <p:txBody>
          <a:bodyPr anchor="ctr">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cxnSp>
        <p:nvCxnSpPr>
          <p:cNvPr id="10" name="Straight Connector 9">
            <a:extLst>
              <a:ext uri="{FF2B5EF4-FFF2-40B4-BE49-F238E27FC236}">
                <a16:creationId xmlns:a16="http://schemas.microsoft.com/office/drawing/2014/main" id="{4E4B72DA-52CB-4D39-A342-8857B4D959B2}"/>
              </a:ext>
              <a:ext uri="{C183D7F6-B498-43B3-948B-1728B52AA6E4}">
                <adec:decorative xmlns:adec="http://schemas.microsoft.com/office/drawing/2017/decorative" val="1"/>
              </a:ext>
            </a:extLst>
          </p:cNvPr>
          <p:cNvCxnSpPr/>
          <p:nvPr/>
        </p:nvCxnSpPr>
        <p:spPr>
          <a:xfrm flipH="1" flipV="1">
            <a:off x="7334250" y="0"/>
            <a:ext cx="4857750" cy="76200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 uri="{C183D7F6-B498-43B3-948B-1728B52AA6E4}">
                <adec:decorative xmlns:adec="http://schemas.microsoft.com/office/drawing/2017/decorative" val="1"/>
              </a:ext>
            </a:extLst>
          </p:cNvPr>
          <p:cNvCxnSpPr>
            <a:cxnSpLocks/>
          </p:cNvCxnSpPr>
          <p:nvPr/>
        </p:nvCxnSpPr>
        <p:spPr>
          <a:xfrm>
            <a:off x="11487150" y="0"/>
            <a:ext cx="704850" cy="172402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3728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am Slide 8 Peop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bg1">
                    <a:lumMod val="75000"/>
                    <a:lumOff val="25000"/>
                  </a:schemeClr>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nSpc>
                <a:spcPct val="100000"/>
              </a:lnSpc>
              <a:buNone/>
              <a:defRPr sz="900">
                <a:solidFill>
                  <a:schemeClr val="bg1">
                    <a:lumMod val="75000"/>
                    <a:lumOff val="25000"/>
                  </a:schemeClr>
                </a:solidFill>
              </a:defRPr>
            </a:lvl1pPr>
          </a:lstStyle>
          <a:p>
            <a:r>
              <a:rPr lang="en-US"/>
              <a:t>Click icon to add picture</a:t>
            </a:r>
            <a:endParaRPr lang="en-US" dirty="0"/>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nSpc>
                <a:spcPct val="100000"/>
              </a:lnSpc>
              <a:buNone/>
              <a:defRPr sz="900">
                <a:solidFill>
                  <a:schemeClr val="bg1">
                    <a:lumMod val="75000"/>
                    <a:lumOff val="25000"/>
                  </a:schemeClr>
                </a:solidFill>
              </a:defRPr>
            </a:lvl1pPr>
          </a:lstStyle>
          <a:p>
            <a:r>
              <a:rPr lang="en-US"/>
              <a:t>Click icon to add picture</a:t>
            </a:r>
            <a:endParaRPr lang="en-US" dirty="0"/>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716934" y="2428875"/>
            <a:ext cx="1066800" cy="1066800"/>
          </a:xfrm>
          <a:solidFill>
            <a:schemeClr val="tx1"/>
          </a:solidFill>
        </p:spPr>
        <p:txBody>
          <a:bodyPr>
            <a:noAutofit/>
          </a:bodyPr>
          <a:lstStyle>
            <a:lvl1pPr marL="0" indent="0" algn="l">
              <a:buNone/>
              <a:defRPr sz="900">
                <a:solidFill>
                  <a:schemeClr val="bg1">
                    <a:lumMod val="75000"/>
                    <a:lumOff val="25000"/>
                  </a:schemeClr>
                </a:solidFill>
              </a:defRPr>
            </a:lvl1pPr>
            <a:lvl2pPr marL="457200" indent="0">
              <a:lnSpc>
                <a:spcPct val="100000"/>
              </a:lnSpc>
              <a:buNone/>
              <a:defRPr sz="900">
                <a:solidFill>
                  <a:schemeClr val="bg1">
                    <a:lumMod val="75000"/>
                    <a:lumOff val="25000"/>
                  </a:schemeClr>
                </a:solidFill>
              </a:defRPr>
            </a:lvl2pPr>
          </a:lstStyle>
          <a:p>
            <a:pPr lvl="0"/>
            <a:r>
              <a:rPr lang="en-US"/>
              <a:t>Click icon to add picture</a:t>
            </a:r>
            <a:endParaRPr lang="en-US" dirty="0"/>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nSpc>
                <a:spcPct val="100000"/>
              </a:lnSpc>
              <a:buNone/>
              <a:defRPr sz="900">
                <a:solidFill>
                  <a:schemeClr val="bg1">
                    <a:lumMod val="75000"/>
                    <a:lumOff val="25000"/>
                  </a:schemeClr>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390120" y="3782039"/>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69060"/>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739214" y="3796721"/>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339926" y="3669060"/>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217963" y="3796721"/>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634432" y="3782039"/>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nSpc>
                <a:spcPct val="100000"/>
              </a:lnSpc>
              <a:buNone/>
              <a:defRPr sz="900">
                <a:solidFill>
                  <a:schemeClr val="bg1">
                    <a:lumMod val="75000"/>
                    <a:lumOff val="25000"/>
                  </a:schemeClr>
                </a:solidFill>
              </a:defRPr>
            </a:lvl1pPr>
          </a:lstStyle>
          <a:p>
            <a:r>
              <a:rPr lang="en-US"/>
              <a:t>Click icon to add picture</a:t>
            </a:r>
            <a:endParaRPr lang="en-US" dirty="0"/>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nSpc>
                <a:spcPct val="100000"/>
              </a:lnSpc>
              <a:buNone/>
              <a:defRPr sz="900">
                <a:solidFill>
                  <a:schemeClr val="bg1">
                    <a:lumMod val="75000"/>
                    <a:lumOff val="25000"/>
                  </a:schemeClr>
                </a:solidFill>
              </a:defRPr>
            </a:lvl1pPr>
          </a:lstStyle>
          <a:p>
            <a:r>
              <a:rPr lang="en-US"/>
              <a:t>Click icon to add picture</a:t>
            </a:r>
            <a:endParaRPr lang="en-US" dirty="0"/>
          </a:p>
        </p:txBody>
      </p:sp>
      <p:sp>
        <p:nvSpPr>
          <p:cNvPr id="57" name="Picture Placeholder 10">
            <a:extLst>
              <a:ext uri="{FF2B5EF4-FFF2-40B4-BE49-F238E27FC236}">
                <a16:creationId xmlns:a16="http://schemas.microsoft.com/office/drawing/2014/main" id="{0FB38616-82FB-4DAD-A82E-3777ACB41148}"/>
              </a:ext>
            </a:extLst>
          </p:cNvPr>
          <p:cNvSpPr>
            <a:spLocks noGrp="1"/>
          </p:cNvSpPr>
          <p:nvPr>
            <p:ph type="pic" sz="quarter" idx="28"/>
          </p:nvPr>
        </p:nvSpPr>
        <p:spPr>
          <a:xfrm>
            <a:off x="6716934" y="4287711"/>
            <a:ext cx="1066800" cy="1066800"/>
          </a:xfrm>
          <a:solidFill>
            <a:schemeClr val="tx1"/>
          </a:solidFill>
        </p:spPr>
        <p:txBody>
          <a:bodyPr>
            <a:normAutofit/>
          </a:bodyPr>
          <a:lstStyle>
            <a:lvl1pPr marL="0" indent="0">
              <a:buNone/>
              <a:defRPr sz="900">
                <a:solidFill>
                  <a:schemeClr val="bg1">
                    <a:lumMod val="75000"/>
                    <a:lumOff val="25000"/>
                  </a:schemeClr>
                </a:solidFill>
              </a:defRPr>
            </a:lvl1pPr>
            <a:lvl2pPr marL="457200" indent="0">
              <a:lnSpc>
                <a:spcPct val="100000"/>
              </a:lnSpc>
              <a:buNone/>
              <a:defRPr sz="900">
                <a:solidFill>
                  <a:schemeClr val="bg1">
                    <a:lumMod val="75000"/>
                    <a:lumOff val="25000"/>
                  </a:schemeClr>
                </a:solidFill>
              </a:defRPr>
            </a:lvl2pPr>
          </a:lstStyle>
          <a:p>
            <a:pPr lvl="0"/>
            <a:r>
              <a:rPr lang="en-US"/>
              <a:t>Click icon to add picture</a:t>
            </a:r>
            <a:endParaRPr lang="en-US" dirty="0"/>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nSpc>
                <a:spcPct val="100000"/>
              </a:lnSpc>
              <a:buNone/>
              <a:defRPr sz="900">
                <a:solidFill>
                  <a:schemeClr val="bg1">
                    <a:lumMod val="75000"/>
                    <a:lumOff val="25000"/>
                  </a:schemeClr>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390120" y="5640875"/>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27896"/>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739214" y="5655557"/>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27896"/>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229878" y="5655557"/>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634432" y="5640875"/>
            <a:ext cx="2057400" cy="343061"/>
          </a:xfrm>
        </p:spPr>
        <p:txBody>
          <a:bodyPr anchor="ctr">
            <a:noAutofit/>
          </a:bodyPr>
          <a:lstStyle>
            <a:lvl1pPr marL="0" indent="0" algn="ctr">
              <a:buNone/>
              <a:defRPr lang="en-US" sz="900" kern="1200" spc="150" baseline="0" dirty="0" smtClean="0">
                <a:solidFill>
                  <a:schemeClr val="bg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B5CEABB6-07DC-46E8-9B57-56EC44A396E5}" type="slidenum">
              <a:rPr lang="en-US" smtClean="0"/>
              <a:t>‹#›</a:t>
            </a:fld>
            <a:endParaRPr lang="en-US" dirty="0"/>
          </a:p>
        </p:txBody>
      </p:sp>
      <p:pic>
        <p:nvPicPr>
          <p:cNvPr id="13" name="Graphic 12">
            <a:extLst>
              <a:ext uri="{FF2B5EF4-FFF2-40B4-BE49-F238E27FC236}">
                <a16:creationId xmlns:a16="http://schemas.microsoft.com/office/drawing/2014/main" id="{B0DFD584-E5CF-41EF-B51E-679CE22DDF9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60909553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ADC2540D-94C4-405B-8607-0CEDD6F54B9C}"/>
              </a:ext>
            </a:extLst>
          </p:cNvPr>
          <p:cNvSpPr>
            <a:spLocks noGrp="1"/>
          </p:cNvSpPr>
          <p:nvPr>
            <p:ph sz="quarter" idx="21" hasCustomPrompt="1"/>
          </p:nvPr>
        </p:nvSpPr>
        <p:spPr>
          <a:xfrm>
            <a:off x="1075447" y="2370670"/>
            <a:ext cx="1856232" cy="1664208"/>
          </a:xfrm>
        </p:spPr>
        <p:txBody>
          <a:bodyPr>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add content</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7" name="Text Placeholder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anchor="b">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838200" y="5120722"/>
            <a:ext cx="2330726" cy="853167"/>
          </a:xfrm>
        </p:spPr>
        <p:txBody>
          <a:bodyPr lIns="0" rIns="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4" name="Content Placeholder 10">
            <a:extLst>
              <a:ext uri="{FF2B5EF4-FFF2-40B4-BE49-F238E27FC236}">
                <a16:creationId xmlns:a16="http://schemas.microsoft.com/office/drawing/2014/main" id="{11C6EC54-ADFA-4CFF-9E9B-DC7E96C854C2}"/>
              </a:ext>
            </a:extLst>
          </p:cNvPr>
          <p:cNvSpPr>
            <a:spLocks noGrp="1"/>
          </p:cNvSpPr>
          <p:nvPr>
            <p:ph sz="quarter" idx="22" hasCustomPrompt="1"/>
          </p:nvPr>
        </p:nvSpPr>
        <p:spPr>
          <a:xfrm>
            <a:off x="3805651" y="2370670"/>
            <a:ext cx="1856232" cy="1664208"/>
          </a:xfrm>
        </p:spPr>
        <p:txBody>
          <a:bodyPr>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add content</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8" name="Text Placeholder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anchor="b">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562665" y="5120722"/>
            <a:ext cx="2342205" cy="853167"/>
          </a:xfrm>
        </p:spPr>
        <p:txBody>
          <a:bodyPr lIns="0" rIns="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5" name="Content Placeholder 10">
            <a:extLst>
              <a:ext uri="{FF2B5EF4-FFF2-40B4-BE49-F238E27FC236}">
                <a16:creationId xmlns:a16="http://schemas.microsoft.com/office/drawing/2014/main" id="{1B6DD41C-FCE2-4AC6-A235-2FF1B905DAAD}"/>
              </a:ext>
            </a:extLst>
          </p:cNvPr>
          <p:cNvSpPr>
            <a:spLocks noGrp="1"/>
          </p:cNvSpPr>
          <p:nvPr>
            <p:ph sz="quarter" idx="23" hasCustomPrompt="1"/>
          </p:nvPr>
        </p:nvSpPr>
        <p:spPr>
          <a:xfrm>
            <a:off x="6530117" y="2370670"/>
            <a:ext cx="1856232" cy="1664208"/>
          </a:xfrm>
        </p:spPr>
        <p:txBody>
          <a:bodyPr>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add content</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9" name="Text Placeholder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anchor="b">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298609" y="5120722"/>
            <a:ext cx="2330726" cy="853167"/>
          </a:xfrm>
        </p:spPr>
        <p:txBody>
          <a:bodyPr lIns="0" rIns="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6" name="Content Placeholder 10">
            <a:extLst>
              <a:ext uri="{FF2B5EF4-FFF2-40B4-BE49-F238E27FC236}">
                <a16:creationId xmlns:a16="http://schemas.microsoft.com/office/drawing/2014/main" id="{CEB4C3DB-E51E-4479-90C2-DFE5DB4B2482}"/>
              </a:ext>
            </a:extLst>
          </p:cNvPr>
          <p:cNvSpPr>
            <a:spLocks noGrp="1"/>
          </p:cNvSpPr>
          <p:nvPr>
            <p:ph sz="quarter" idx="24" hasCustomPrompt="1"/>
          </p:nvPr>
        </p:nvSpPr>
        <p:spPr>
          <a:xfrm>
            <a:off x="9260321" y="2370670"/>
            <a:ext cx="1856232" cy="1664208"/>
          </a:xfrm>
        </p:spPr>
        <p:txBody>
          <a:bodyPr>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a:r>
              <a:rPr lang="en-US" dirty="0"/>
              <a:t>Click to add content</a:t>
            </a:r>
          </a:p>
        </p:txBody>
      </p:sp>
      <p:sp>
        <p:nvSpPr>
          <p:cNvPr id="14" name="Text Placeholder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anchor="b">
            <a:noAutofit/>
          </a:bodyPr>
          <a:lstStyle>
            <a:lvl1pPr marL="0" indent="0" algn="ctr">
              <a:buNone/>
              <a:defRPr lang="en-US" sz="32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t>
            </a:r>
          </a:p>
        </p:txBody>
      </p:sp>
      <p:sp>
        <p:nvSpPr>
          <p:cNvPr id="23" name="Text Placeholder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anchor="b">
            <a:noAutofit/>
          </a:bodyPr>
          <a:lstStyle>
            <a:lvl1pPr marL="0" indent="0" algn="ctr">
              <a:buNone/>
              <a:defRPr lang="en-US" sz="1400" kern="1200"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1328057"/>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3790950" cy="89217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492F9083-A886-4EEB-94D6-1FAE6DC33000}"/>
              </a:ext>
            </a:extLst>
          </p:cNvPr>
          <p:cNvSpPr>
            <a:spLocks noGrp="1"/>
          </p:cNvSpPr>
          <p:nvPr>
            <p:ph sz="half" idx="16"/>
          </p:nvPr>
        </p:nvSpPr>
        <p:spPr>
          <a:xfrm>
            <a:off x="9023074" y="5120366"/>
            <a:ext cx="2330726" cy="853167"/>
          </a:xfrm>
        </p:spPr>
        <p:txBody>
          <a:bodyPr lIns="0" rIns="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38669631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cap="all"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82546"/>
            <a:ext cx="5111750" cy="1525588"/>
          </a:xfrm>
        </p:spPr>
        <p:txBody>
          <a:bodyPr anchor="b">
            <a:normAutofit/>
          </a:bodyPr>
          <a:lstStyle>
            <a:lvl1pPr marL="0" indent="0">
              <a:lnSpc>
                <a:spcPct val="100000"/>
              </a:lnSpc>
              <a:buNone/>
              <a:defRPr sz="1400" spc="5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3" name="Straight Connector 22">
            <a:extLst>
              <a:ext uri="{FF2B5EF4-FFF2-40B4-BE49-F238E27FC236}">
                <a16:creationId xmlns:a16="http://schemas.microsoft.com/office/drawing/2014/main" id="{D87F08D6-2CA7-4A5A-BE34-07113DCA535D}"/>
              </a:ext>
            </a:extLst>
          </p:cNvPr>
          <p:cNvCxnSpPr>
            <a:cxnSpLocks/>
          </p:cNvCxnSpPr>
          <p:nvPr/>
        </p:nvCxnSpPr>
        <p:spPr>
          <a:xfrm flipH="1" flipV="1">
            <a:off x="0" y="876300"/>
            <a:ext cx="4762500" cy="162877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p:nvCxnSpPr>
        <p:spPr>
          <a:xfrm flipH="1" flipV="1">
            <a:off x="2638425" y="0"/>
            <a:ext cx="2124076" cy="5186363"/>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616316768"/>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499" y="1020445"/>
            <a:ext cx="3171825" cy="1325563"/>
          </a:xfrm>
        </p:spPr>
        <p:txBody>
          <a:bodyPr anchor="b">
            <a:normAutofit/>
          </a:bodyPr>
          <a:lstStyle>
            <a:lvl1pPr>
              <a:defRPr sz="2800" spc="150" baseline="0">
                <a:solidFill>
                  <a:schemeClr val="tx1">
                    <a:lumMod val="75000"/>
                    <a:lumOff val="2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499" y="2924175"/>
            <a:ext cx="3171825" cy="2519363"/>
          </a:xfrm>
        </p:spPr>
        <p:txBody>
          <a:bodyPr>
            <a:normAutofit/>
          </a:bodyPr>
          <a:lstStyle>
            <a:lvl1pPr marL="0" indent="0">
              <a:lnSpc>
                <a:spcPct val="120000"/>
              </a:lnSpc>
              <a:spcBef>
                <a:spcPts val="1000"/>
              </a:spcBef>
              <a:buNone/>
              <a:defRPr sz="1400">
                <a:solidFill>
                  <a:schemeClr val="tx1">
                    <a:lumMod val="75000"/>
                    <a:lumOff val="25000"/>
                  </a:schemeClr>
                </a:solidFill>
              </a:defRPr>
            </a:lvl1pPr>
            <a:lvl2pPr marL="457200" indent="0">
              <a:lnSpc>
                <a:spcPct val="120000"/>
              </a:lnSpc>
              <a:spcBef>
                <a:spcPts val="1000"/>
              </a:spcBef>
              <a:buNone/>
              <a:defRPr sz="1400">
                <a:solidFill>
                  <a:schemeClr val="tx1">
                    <a:lumMod val="75000"/>
                    <a:lumOff val="25000"/>
                  </a:schemeClr>
                </a:solidFill>
              </a:defRPr>
            </a:lvl2pPr>
            <a:lvl3pPr marL="914400" indent="0">
              <a:lnSpc>
                <a:spcPct val="120000"/>
              </a:lnSpc>
              <a:spcBef>
                <a:spcPts val="1000"/>
              </a:spcBef>
              <a:buNone/>
              <a:defRPr sz="1400">
                <a:solidFill>
                  <a:schemeClr val="tx1">
                    <a:lumMod val="75000"/>
                    <a:lumOff val="25000"/>
                  </a:schemeClr>
                </a:solidFill>
              </a:defRPr>
            </a:lvl3pPr>
            <a:lvl4pPr marL="1371600" indent="0">
              <a:lnSpc>
                <a:spcPct val="120000"/>
              </a:lnSpc>
              <a:spcBef>
                <a:spcPts val="1000"/>
              </a:spcBef>
              <a:buNone/>
              <a:defRPr sz="1400">
                <a:solidFill>
                  <a:schemeClr val="tx1">
                    <a:lumMod val="75000"/>
                    <a:lumOff val="25000"/>
                  </a:schemeClr>
                </a:solidFill>
              </a:defRPr>
            </a:lvl4pPr>
            <a:lvl5pPr marL="1828800" indent="0">
              <a:lnSpc>
                <a:spcPct val="120000"/>
              </a:lnSpc>
              <a:spcBef>
                <a:spcPts val="1000"/>
              </a:spcBef>
              <a:buNone/>
              <a:defRPr sz="14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Pitch Deck</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2631270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200" spc="150" baseline="0">
                <a:solidFill>
                  <a:schemeClr val="tx1">
                    <a:lumMod val="75000"/>
                    <a:lumOff val="2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2004161"/>
          </a:xfrm>
        </p:spPr>
        <p:txBody>
          <a:bodyPr>
            <a:normAutofit/>
          </a:bodyPr>
          <a:lstStyle>
            <a:lvl1pPr marL="0" indent="0" algn="l">
              <a:lnSpc>
                <a:spcPct val="150000"/>
              </a:lnSpc>
              <a:buNone/>
              <a:defRPr sz="1400" spc="50" baseline="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42935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cap="all" spc="150" baseline="0" dirty="0">
                <a:solidFill>
                  <a:schemeClr val="tx1">
                    <a:lumMod val="75000"/>
                    <a:lumOff val="25000"/>
                  </a:schemeClr>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48318" y="1481138"/>
            <a:ext cx="2141764" cy="514350"/>
          </a:xfrm>
        </p:spPr>
        <p:txBody>
          <a:bodyPr anchor="ctr">
            <a:noAutofit/>
          </a:bodyPr>
          <a:lstStyle>
            <a:lvl1pPr marL="0" indent="0" algn="r">
              <a:buNone/>
              <a:defRPr sz="1600" cap="all" spc="150" baseline="0">
                <a:solidFill>
                  <a:schemeClr val="tx1">
                    <a:lumMod val="75000"/>
                    <a:lumOff val="25000"/>
                  </a:schemeClr>
                </a:solidFill>
              </a:defRPr>
            </a:lvl1pPr>
          </a:lstStyle>
          <a:p>
            <a:pPr lvl="0"/>
            <a:r>
              <a:rPr lang="en-US" dirty="0"/>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14375" y="2557463"/>
            <a:ext cx="2141764" cy="514350"/>
          </a:xfrm>
        </p:spPr>
        <p:txBody>
          <a:bodyPr anchor="ctr">
            <a:noAutofit/>
          </a:bodyPr>
          <a:lstStyle>
            <a:lvl1pPr marL="0" indent="0" algn="r">
              <a:buNone/>
              <a:defRPr sz="1600" cap="all" spc="150" baseline="0">
                <a:solidFill>
                  <a:schemeClr val="tx1">
                    <a:lumMod val="75000"/>
                    <a:lumOff val="25000"/>
                  </a:schemeClr>
                </a:solidFill>
              </a:defRPr>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20800" y="3633788"/>
            <a:ext cx="2141764" cy="514350"/>
          </a:xfrm>
        </p:spPr>
        <p:txBody>
          <a:bodyPr anchor="ctr">
            <a:noAutofit/>
          </a:bodyPr>
          <a:lstStyle>
            <a:lvl1pPr marL="0" indent="0" algn="r">
              <a:buNone/>
              <a:defRPr sz="1600" cap="all" spc="150" baseline="0">
                <a:solidFill>
                  <a:schemeClr val="tx1">
                    <a:lumMod val="75000"/>
                    <a:lumOff val="25000"/>
                  </a:schemeClr>
                </a:solidFill>
              </a:defRPr>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05000" y="4710114"/>
            <a:ext cx="2141764" cy="514350"/>
          </a:xfrm>
        </p:spPr>
        <p:txBody>
          <a:bodyPr anchor="ctr">
            <a:noAutofit/>
          </a:bodyPr>
          <a:lstStyle>
            <a:lvl1pPr marL="0" indent="0" algn="r">
              <a:buNone/>
              <a:defRPr sz="1600" cap="all" spc="150" baseline="0">
                <a:solidFill>
                  <a:schemeClr val="tx1">
                    <a:lumMod val="75000"/>
                    <a:lumOff val="25000"/>
                  </a:schemeClr>
                </a:solidFill>
              </a:defRPr>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5" y="1594478"/>
            <a:ext cx="5539095" cy="1010842"/>
          </a:xfrm>
        </p:spPr>
        <p:txBody>
          <a:bodyPr anchor="t">
            <a:normAutofit/>
          </a:bodyPr>
          <a:lstStyle>
            <a:lvl1pPr marL="0" indent="0" algn="l">
              <a:lnSpc>
                <a:spcPct val="100000"/>
              </a:lnSpc>
              <a:buNone/>
              <a:defRPr sz="1400" spc="50" baseline="0">
                <a:solidFill>
                  <a:schemeClr val="tx1">
                    <a:lumMod val="75000"/>
                    <a:lumOff val="25000"/>
                  </a:schemeClr>
                </a:solidFill>
              </a:defRPr>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8" y="2682564"/>
            <a:ext cx="5539095" cy="1010842"/>
          </a:xfrm>
        </p:spPr>
        <p:txBody>
          <a:bodyPr anchor="t">
            <a:normAutofit/>
          </a:bodyPr>
          <a:lstStyle>
            <a:lvl1pPr marL="0" indent="0" algn="l">
              <a:lnSpc>
                <a:spcPct val="100000"/>
              </a:lnSpc>
              <a:buNone/>
              <a:defRPr sz="1400" spc="50" baseline="0">
                <a:solidFill>
                  <a:schemeClr val="tx1">
                    <a:lumMod val="75000"/>
                    <a:lumOff val="25000"/>
                  </a:schemeClr>
                </a:solidFill>
              </a:defRPr>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7" y="3755394"/>
            <a:ext cx="5539095" cy="1010842"/>
          </a:xfrm>
        </p:spPr>
        <p:txBody>
          <a:bodyPr anchor="t">
            <a:normAutofit/>
          </a:bodyPr>
          <a:lstStyle>
            <a:lvl1pPr marL="0" indent="0" algn="l">
              <a:lnSpc>
                <a:spcPct val="100000"/>
              </a:lnSpc>
              <a:buNone/>
              <a:defRPr sz="1400" spc="50" baseline="0">
                <a:solidFill>
                  <a:schemeClr val="tx1">
                    <a:lumMod val="75000"/>
                    <a:lumOff val="25000"/>
                  </a:schemeClr>
                </a:solidFill>
              </a:defRPr>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79" y="4824430"/>
            <a:ext cx="5539095" cy="1010842"/>
          </a:xfrm>
        </p:spPr>
        <p:txBody>
          <a:bodyPr anchor="t">
            <a:normAutofit/>
          </a:bodyPr>
          <a:lstStyle>
            <a:lvl1pPr marL="0" indent="0" algn="l">
              <a:lnSpc>
                <a:spcPct val="100000"/>
              </a:lnSpc>
              <a:buNone/>
              <a:defRPr sz="1400" spc="50" baseline="0">
                <a:solidFill>
                  <a:schemeClr val="tx1">
                    <a:lumMod val="75000"/>
                    <a:lumOff val="25000"/>
                  </a:schemeClr>
                </a:solidFill>
              </a:defRPr>
            </a:lvl1pPr>
          </a:lstStyle>
          <a:p>
            <a:pPr lvl="0"/>
            <a:r>
              <a:rPr lang="en-US"/>
              <a:t>Click to edit master text style</a:t>
            </a:r>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p:nvCxnSpPr>
        <p:spPr>
          <a:xfrm>
            <a:off x="4353515" y="5023933"/>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p:nvCxnSpPr>
        <p:spPr>
          <a:xfrm>
            <a:off x="3759917" y="3948451"/>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p:nvCxnSpPr>
        <p:spPr>
          <a:xfrm>
            <a:off x="3173453" y="2872686"/>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p:nvCxnSpPr>
        <p:spPr>
          <a:xfrm>
            <a:off x="2586263" y="1796083"/>
            <a:ext cx="1513211" cy="0"/>
          </a:xfrm>
          <a:prstGeom prst="line">
            <a:avLst/>
          </a:prstGeom>
          <a:ln w="6350">
            <a:solidFill>
              <a:schemeClr val="accent1">
                <a:lumMod val="75000"/>
              </a:schemeClr>
            </a:solidFill>
          </a:ln>
        </p:spPr>
        <p:style>
          <a:lnRef idx="1">
            <a:schemeClr val="accent5"/>
          </a:lnRef>
          <a:fillRef idx="0">
            <a:schemeClr val="accent5"/>
          </a:fillRef>
          <a:effectRef idx="0">
            <a:schemeClr val="accent5"/>
          </a:effectRef>
          <a:fontRef idx="minor">
            <a:schemeClr val="tx1"/>
          </a:fontRef>
        </p:style>
      </p:cxn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155823" y="6356350"/>
            <a:ext cx="1808712" cy="365125"/>
          </a:xfrm>
        </p:spPr>
        <p:txBody>
          <a:bodyPr/>
          <a:lstStyle>
            <a:lvl1pPr algn="l">
              <a:defRPr sz="900"/>
            </a:lvl1pPr>
          </a:lstStyle>
          <a:p>
            <a:r>
              <a:rPr lang="en-US" dirty="0"/>
              <a:t>Pitch Deck</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305281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2"/>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a:normAutofit/>
          </a:bodyPr>
          <a:lstStyle>
            <a:lvl1pPr marL="0" indent="0" algn="ctr">
              <a:buNone/>
              <a:defRPr lang="en-US" sz="2000" kern="1200"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a:normAutofit/>
          </a:bodyPr>
          <a:lstStyle>
            <a:lvl1pPr marL="0" indent="0" algn="ctr">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a:normAutofit/>
          </a:bodyPr>
          <a:lstStyle>
            <a:lvl1pPr marL="0" indent="0" algn="ctr">
              <a:buNone/>
              <a:defRPr lang="en-US" sz="2000" kern="1200" spc="150" baseline="0" dirty="0">
                <a:solidFill>
                  <a:schemeClr val="tx1">
                    <a:lumMod val="75000"/>
                    <a:lumOff val="25000"/>
                  </a:schemeClr>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a:normAutofit/>
          </a:bodyPr>
          <a:lstStyle>
            <a:lvl1pPr marL="0" indent="0" algn="ctr">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a:normAutofit/>
          </a:bodyPr>
          <a:lstStyle>
            <a:lvl1pPr marL="0" indent="0" algn="ctr">
              <a:buNone/>
              <a:defRPr lang="en-US" sz="2000" kern="1200" spc="150" baseline="0" dirty="0">
                <a:solidFill>
                  <a:schemeClr val="tx1">
                    <a:lumMod val="75000"/>
                    <a:lumOff val="25000"/>
                  </a:schemeClr>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a:normAutofit/>
          </a:bodyPr>
          <a:lstStyle>
            <a:lvl1pPr marL="0" indent="0" algn="ctr">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a:normAutofit/>
          </a:bodyPr>
          <a:lstStyle>
            <a:lvl1pPr marL="0" indent="0" algn="ctr">
              <a:buNone/>
              <a:defRPr lang="en-US" sz="2000" kern="1200" spc="150" baseline="0" dirty="0">
                <a:solidFill>
                  <a:schemeClr val="tx1">
                    <a:lumMod val="75000"/>
                    <a:lumOff val="25000"/>
                  </a:schemeClr>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a:normAutofit/>
          </a:bodyPr>
          <a:lstStyle>
            <a:lvl1pPr marL="0" indent="0" algn="ctr">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dirty="0"/>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val="1"/>
              </a:ext>
            </a:extLst>
          </p:cNvPr>
          <p:cNvCxnSpPr>
            <a:cxnSpLocks/>
          </p:cNvCxnSpPr>
          <p:nvPr userDrawn="1"/>
        </p:nvCxnSpPr>
        <p:spPr>
          <a:xfrm>
            <a:off x="8688388" y="0"/>
            <a:ext cx="3503612" cy="2352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val="1"/>
              </a:ext>
            </a:extLst>
          </p:cNvPr>
          <p:cNvCxnSpPr>
            <a:cxnSpLocks/>
          </p:cNvCxnSpPr>
          <p:nvPr userDrawn="1"/>
        </p:nvCxnSpPr>
        <p:spPr>
          <a:xfrm>
            <a:off x="9720943" y="0"/>
            <a:ext cx="2471057" cy="2699032"/>
          </a:xfrm>
          <a:prstGeom prst="line">
            <a:avLst/>
          </a:prstGeom>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64D564EB-CA78-42C6-AD76-3C4E7B3AEA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8" name="Graphic 7">
            <a:extLst>
              <a:ext uri="{FF2B5EF4-FFF2-40B4-BE49-F238E27FC236}">
                <a16:creationId xmlns:a16="http://schemas.microsoft.com/office/drawing/2014/main" id="{1CFFBB3A-BDCF-4878-8D04-E8BB9A050E71}"/>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250148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508760" y="4156405"/>
            <a:ext cx="3139440" cy="1325563"/>
          </a:xfrm>
        </p:spPr>
        <p:txBody>
          <a:bodyPr anchor="b">
            <a:normAutofit/>
          </a:bodyPr>
          <a:lstStyle>
            <a:lvl1pPr algn="l">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5922254" y="1530635"/>
            <a:ext cx="5433204" cy="365125"/>
          </a:xfrm>
        </p:spPr>
        <p:txBody>
          <a:bodyPr>
            <a:normAutofit/>
          </a:bodyPr>
          <a:lstStyle>
            <a:lvl1pPr marL="0" indent="0">
              <a:buNone/>
              <a:defRPr lang="en-US" sz="2000" kern="1200"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5921828" y="1860060"/>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6" name="Text Placeholder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5922254" y="2630431"/>
            <a:ext cx="5433204" cy="365125"/>
          </a:xfrm>
        </p:spPr>
        <p:txBody>
          <a:bodyPr>
            <a:normAutofit/>
          </a:bodyPr>
          <a:lstStyle>
            <a:lvl1pPr marL="0" indent="0">
              <a:buNone/>
              <a:defRPr lang="en-US" sz="2000" kern="1200"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8" name="Text Placeholder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5921828" y="2959856"/>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9" name="Text Placeholder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5922254" y="3730227"/>
            <a:ext cx="5433204" cy="365125"/>
          </a:xfrm>
        </p:spPr>
        <p:txBody>
          <a:bodyPr>
            <a:normAutofit/>
          </a:bodyPr>
          <a:lstStyle>
            <a:lvl1pPr marL="0" indent="0">
              <a:buNone/>
              <a:defRPr lang="en-US" sz="2000" kern="1200"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20" name="Text Placeholder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5921828" y="4059652"/>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23" name="Text Placeholder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5920106" y="4830024"/>
            <a:ext cx="5433204" cy="365125"/>
          </a:xfrm>
        </p:spPr>
        <p:txBody>
          <a:bodyPr>
            <a:normAutofit/>
          </a:bodyPr>
          <a:lstStyle>
            <a:lvl1pPr marL="0" indent="0">
              <a:buNone/>
              <a:defRPr lang="en-US" sz="2000" kern="1200"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24" name="Text Placeholder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5919680" y="5159449"/>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a:xfrm>
            <a:off x="5919680" y="6356350"/>
            <a:ext cx="947516"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pic>
        <p:nvPicPr>
          <p:cNvPr id="2" name="Graphic 1">
            <a:extLst>
              <a:ext uri="{FF2B5EF4-FFF2-40B4-BE49-F238E27FC236}">
                <a16:creationId xmlns:a16="http://schemas.microsoft.com/office/drawing/2014/main" id="{6D8D9106-8780-461D-9091-E074B0A3C95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4696" y="-1"/>
            <a:ext cx="4896735" cy="4385949"/>
          </a:xfrm>
          <a:prstGeom prst="rect">
            <a:avLst/>
          </a:prstGeom>
        </p:spPr>
      </p:pic>
    </p:spTree>
    <p:extLst>
      <p:ext uri="{BB962C8B-B14F-4D97-AF65-F5344CB8AC3E}">
        <p14:creationId xmlns:p14="http://schemas.microsoft.com/office/powerpoint/2010/main" val="306195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49FBD260-5143-4B12-B9F8-33E48D548909}"/>
              </a:ext>
            </a:extLst>
          </p:cNvPr>
          <p:cNvCxnSpPr/>
          <p:nvPr/>
        </p:nvCxnSpPr>
        <p:spPr>
          <a:xfrm>
            <a:off x="9096375" y="1497012"/>
            <a:ext cx="3095625"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p:nvCxnSpPr>
        <p:spPr>
          <a:xfrm flipH="1">
            <a:off x="6953250" y="-25401"/>
            <a:ext cx="3790950" cy="690245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70146B66-4F07-44BE-8AAB-48EA5170DA81}"/>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3A927BE5-2F4C-4EBD-9093-C4ED6E3025B1}"/>
              </a:ext>
            </a:extLst>
          </p:cNvPr>
          <p:cNvSpPr>
            <a:spLocks noGrp="1"/>
          </p:cNvSpPr>
          <p:nvPr>
            <p:ph type="ftr" sz="quarter" idx="11"/>
          </p:nvPr>
        </p:nvSpPr>
        <p:spPr>
          <a:xfrm>
            <a:off x="5224463" y="6356350"/>
            <a:ext cx="1743075" cy="365125"/>
          </a:xfrm>
        </p:spPr>
        <p:txBody>
          <a:bodyPr/>
          <a:lstStyle>
            <a:lvl1pPr>
              <a:defRPr sz="900"/>
            </a:lvl1pPr>
          </a:lstStyle>
          <a:p>
            <a:r>
              <a:rPr lang="en-US" dirty="0"/>
              <a:t>Pitch Deck</a:t>
            </a:r>
          </a:p>
        </p:txBody>
      </p:sp>
      <p:sp>
        <p:nvSpPr>
          <p:cNvPr id="11" name="Slide Number Placeholder 8">
            <a:extLst>
              <a:ext uri="{FF2B5EF4-FFF2-40B4-BE49-F238E27FC236}">
                <a16:creationId xmlns:a16="http://schemas.microsoft.com/office/drawing/2014/main" id="{C4C1336B-CF5E-42FF-80E8-7D33A2D64E17}"/>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dirty="0"/>
          </a:p>
        </p:txBody>
      </p:sp>
    </p:spTree>
    <p:extLst>
      <p:ext uri="{BB962C8B-B14F-4D97-AF65-F5344CB8AC3E}">
        <p14:creationId xmlns:p14="http://schemas.microsoft.com/office/powerpoint/2010/main" val="12932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anchor="ctr">
            <a:noAutofit/>
          </a:bodyPr>
          <a:lstStyle>
            <a:lvl1pPr algn="l">
              <a:defRPr sz="3600" spc="150" baseline="0">
                <a:solidFill>
                  <a:schemeClr val="tx1">
                    <a:lumMod val="75000"/>
                    <a:lumOff val="25000"/>
                  </a:schemeClr>
                </a:solidFill>
              </a:defRPr>
            </a:lvl1pPr>
          </a:lstStyle>
          <a:p>
            <a:r>
              <a:rPr lang="en-US"/>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322866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lumMod val="75000"/>
                    <a:lumOff val="25000"/>
                  </a:schemeClr>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lumMod val="75000"/>
                    <a:lumOff val="25000"/>
                  </a:schemeClr>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lumMod val="75000"/>
                    <a:lumOff val="25000"/>
                  </a:schemeClr>
                </a:solidFill>
              </a:defRPr>
            </a:lvl1pPr>
          </a:lstStyle>
          <a:p>
            <a:pPr lvl="0"/>
            <a:r>
              <a:rPr lang="en-US"/>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p:spPr>
        <p:txBody>
          <a:bodyPr/>
          <a:lstStyle>
            <a:lvl1pPr>
              <a:defRPr sz="900"/>
            </a:lvl1pPr>
          </a:lstStyle>
          <a:p>
            <a:r>
              <a:rPr lang="en-US" dirty="0"/>
              <a:t>20XX</a:t>
            </a:r>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p:spPr>
        <p:txBody>
          <a:bodyPr/>
          <a:lstStyle>
            <a:lvl1pPr>
              <a:defRPr sz="900"/>
            </a:lvl1pPr>
          </a:lstStyle>
          <a:p>
            <a:r>
              <a:rPr lang="en-US" dirty="0"/>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479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tx1">
                    <a:lumMod val="75000"/>
                    <a:lumOff val="25000"/>
                  </a:schemeClr>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cap="all"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solidFill>
                  <a:schemeClr val="tx1">
                    <a:lumMod val="75000"/>
                    <a:lumOff val="25000"/>
                  </a:schemeClr>
                </a:solidFill>
              </a:defRPr>
            </a:lvl1pPr>
            <a:lvl2pPr marL="457200" indent="0">
              <a:lnSpc>
                <a:spcPct val="100000"/>
              </a:lnSpc>
              <a:buNone/>
              <a:defRPr sz="1400" spc="50" baseline="0">
                <a:solidFill>
                  <a:schemeClr val="tx1">
                    <a:lumMod val="75000"/>
                    <a:lumOff val="25000"/>
                  </a:schemeClr>
                </a:solidFill>
              </a:defRPr>
            </a:lvl2pPr>
            <a:lvl3pPr marL="914400" indent="0">
              <a:lnSpc>
                <a:spcPct val="100000"/>
              </a:lnSpc>
              <a:buNone/>
              <a:defRPr sz="1400" spc="50" baseline="0">
                <a:solidFill>
                  <a:schemeClr val="tx1">
                    <a:lumMod val="75000"/>
                    <a:lumOff val="25000"/>
                  </a:schemeClr>
                </a:solidFill>
              </a:defRPr>
            </a:lvl3pPr>
            <a:lvl4pPr marL="1371600" indent="0">
              <a:lnSpc>
                <a:spcPct val="100000"/>
              </a:lnSpc>
              <a:buNone/>
              <a:defRPr sz="1400" spc="50" baseline="0">
                <a:solidFill>
                  <a:schemeClr val="tx1">
                    <a:lumMod val="75000"/>
                    <a:lumOff val="25000"/>
                  </a:schemeClr>
                </a:solidFill>
              </a:defRPr>
            </a:lvl4pPr>
            <a:lvl5pPr marL="1828800" indent="0">
              <a:lnSpc>
                <a:spcPct val="100000"/>
              </a:lnSpc>
              <a:buNone/>
              <a:defRPr sz="1400" spc="50"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cap="all"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solidFill>
                  <a:schemeClr val="tx1">
                    <a:lumMod val="75000"/>
                    <a:lumOff val="25000"/>
                  </a:schemeClr>
                </a:solidFill>
              </a:defRPr>
            </a:lvl1pPr>
            <a:lvl2pPr marL="457200" indent="0">
              <a:lnSpc>
                <a:spcPct val="100000"/>
              </a:lnSpc>
              <a:buNone/>
              <a:defRPr sz="1400" spc="50" baseline="0">
                <a:solidFill>
                  <a:schemeClr val="tx1">
                    <a:lumMod val="75000"/>
                    <a:lumOff val="25000"/>
                  </a:schemeClr>
                </a:solidFill>
              </a:defRPr>
            </a:lvl2pPr>
            <a:lvl3pPr marL="914400" indent="0">
              <a:lnSpc>
                <a:spcPct val="100000"/>
              </a:lnSpc>
              <a:buNone/>
              <a:defRPr sz="1400" spc="50" baseline="0">
                <a:solidFill>
                  <a:schemeClr val="tx1">
                    <a:lumMod val="75000"/>
                    <a:lumOff val="25000"/>
                  </a:schemeClr>
                </a:solidFill>
              </a:defRPr>
            </a:lvl3pPr>
            <a:lvl4pPr marL="1371600" indent="0">
              <a:lnSpc>
                <a:spcPct val="100000"/>
              </a:lnSpc>
              <a:buNone/>
              <a:defRPr sz="1400" spc="50" baseline="0">
                <a:solidFill>
                  <a:schemeClr val="tx1">
                    <a:lumMod val="75000"/>
                    <a:lumOff val="25000"/>
                  </a:schemeClr>
                </a:solidFill>
              </a:defRPr>
            </a:lvl4pPr>
            <a:lvl5pPr marL="1828800" indent="0">
              <a:lnSpc>
                <a:spcPct val="100000"/>
              </a:lnSpc>
              <a:buNone/>
              <a:defRPr sz="1400" spc="50"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cap="all" spc="150" baseline="0" dirty="0" smtClean="0">
                <a:solidFill>
                  <a:schemeClr val="tx1">
                    <a:lumMod val="75000"/>
                    <a:lumOff val="25000"/>
                  </a:schemeClr>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solidFill>
                  <a:schemeClr val="tx1">
                    <a:lumMod val="75000"/>
                    <a:lumOff val="25000"/>
                  </a:schemeClr>
                </a:solidFill>
              </a:defRPr>
            </a:lvl1pPr>
            <a:lvl2pPr marL="457200" indent="0">
              <a:lnSpc>
                <a:spcPct val="100000"/>
              </a:lnSpc>
              <a:buNone/>
              <a:defRPr sz="1400" spc="50" baseline="0">
                <a:solidFill>
                  <a:schemeClr val="tx1">
                    <a:lumMod val="75000"/>
                    <a:lumOff val="25000"/>
                  </a:schemeClr>
                </a:solidFill>
              </a:defRPr>
            </a:lvl2pPr>
            <a:lvl3pPr marL="914400" indent="0">
              <a:lnSpc>
                <a:spcPct val="100000"/>
              </a:lnSpc>
              <a:buNone/>
              <a:defRPr sz="1400" spc="50" baseline="0">
                <a:solidFill>
                  <a:schemeClr val="tx1">
                    <a:lumMod val="75000"/>
                    <a:lumOff val="25000"/>
                  </a:schemeClr>
                </a:solidFill>
              </a:defRPr>
            </a:lvl3pPr>
            <a:lvl4pPr marL="1371600" indent="0">
              <a:lnSpc>
                <a:spcPct val="100000"/>
              </a:lnSpc>
              <a:buNone/>
              <a:defRPr sz="1400" spc="50" baseline="0">
                <a:solidFill>
                  <a:schemeClr val="tx1">
                    <a:lumMod val="75000"/>
                    <a:lumOff val="25000"/>
                  </a:schemeClr>
                </a:solidFill>
              </a:defRPr>
            </a:lvl4pPr>
            <a:lvl5pPr marL="1828800" indent="0">
              <a:lnSpc>
                <a:spcPct val="100000"/>
              </a:lnSpc>
              <a:buNone/>
              <a:defRPr sz="1400" spc="50" baseline="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dirty="0"/>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3105150"/>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2238376" cy="24765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18953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 id="2147483688" r:id="rId4"/>
    <p:sldLayoutId id="2147483694" r:id="rId5"/>
    <p:sldLayoutId id="2147483697" r:id="rId6"/>
    <p:sldLayoutId id="2147483673" r:id="rId7"/>
    <p:sldLayoutId id="2147483676" r:id="rId8"/>
    <p:sldLayoutId id="2147483672" r:id="rId9"/>
    <p:sldLayoutId id="2147483699" r:id="rId10"/>
    <p:sldLayoutId id="2147483671" r:id="rId11"/>
    <p:sldLayoutId id="2147483700" r:id="rId12"/>
    <p:sldLayoutId id="2147483701" r:id="rId13"/>
    <p:sldLayoutId id="2147483692" r:id="rId14"/>
    <p:sldLayoutId id="2147483681" r:id="rId15"/>
    <p:sldLayoutId id="2147483674" r:id="rId16"/>
    <p:sldLayoutId id="2147483675" r:id="rId17"/>
    <p:sldLayoutId id="2147483696" r:id="rId18"/>
    <p:sldLayoutId id="2147483677" r:id="rId19"/>
    <p:sldLayoutId id="2147483678" r:id="rId20"/>
  </p:sldLayoutIdLst>
  <p:hf hdr="0"/>
  <p:txStyles>
    <p:titleStyle>
      <a:lvl1pPr algn="l" defTabSz="914400" rtl="0" eaLnBrk="1" latinLnBrk="0" hangingPunct="1">
        <a:lnSpc>
          <a:spcPct val="90000"/>
        </a:lnSpc>
        <a:spcBef>
          <a:spcPct val="0"/>
        </a:spcBef>
        <a:buNone/>
        <a:defRPr sz="4400" kern="1200" cap="all"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5.xml"/><Relationship Id="rId5" Type="http://schemas.openxmlformats.org/officeDocument/2006/relationships/image" Target="../media/image45.jpe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9.jpe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image" Target="../media/image58.jpeg"/><Relationship Id="rId1" Type="http://schemas.openxmlformats.org/officeDocument/2006/relationships/slideLayout" Target="../slideLayouts/slideLayout15.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46.jpeg"/><Relationship Id="rId10" Type="http://schemas.openxmlformats.org/officeDocument/2006/relationships/image" Target="../media/image65.jpeg"/><Relationship Id="rId4" Type="http://schemas.openxmlformats.org/officeDocument/2006/relationships/image" Target="../media/image60.jpeg"/><Relationship Id="rId9" Type="http://schemas.openxmlformats.org/officeDocument/2006/relationships/image" Target="../media/image64.jpe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82.jpe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icj.ro/materialele-educative-ale-lcjnt/"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hyperlink" Target="https://www.csde.ro/wp-content/uploads/090166e51e352337.pdf" TargetMode="External"/><Relationship Id="rId13" Type="http://schemas.openxmlformats.org/officeDocument/2006/relationships/hyperlink" Target="https://www.csde.ro/wp-content/uploads/CSDE-SCE-37-EUROPOL-EN-Uploaded.pdf" TargetMode="External"/><Relationship Id="rId3" Type="http://schemas.openxmlformats.org/officeDocument/2006/relationships/hyperlink" Target="https://www.csde.ro/?p=5460" TargetMode="External"/><Relationship Id="rId7" Type="http://schemas.openxmlformats.org/officeDocument/2006/relationships/hyperlink" Target="https://www.csde.ro/?p=5469" TargetMode="External"/><Relationship Id="rId12" Type="http://schemas.openxmlformats.org/officeDocument/2006/relationships/hyperlink" Target="https://www.csde.ro/?p=5583" TargetMode="External"/><Relationship Id="rId2" Type="http://schemas.openxmlformats.org/officeDocument/2006/relationships/notesSlide" Target="../notesSlides/notesSlide12.xml"/><Relationship Id="rId16" Type="http://schemas.openxmlformats.org/officeDocument/2006/relationships/hyperlink" Target="https://ec.europa.eu/info/law/better-regulation/have-your-say/initiatives/14608-Actul-privind-Spatiul-european-de-cercetare/public-consultation_ro" TargetMode="External"/><Relationship Id="rId1" Type="http://schemas.openxmlformats.org/officeDocument/2006/relationships/slideLayout" Target="../slideLayouts/slideLayout15.xml"/><Relationship Id="rId6" Type="http://schemas.openxmlformats.org/officeDocument/2006/relationships/hyperlink" Target="https://www.ujmag.ro/reviste/revista-romana-de-drept-european/revista-romana-de-drept-european-nr-2-2025/?ref=home_carti_nou_aparute" TargetMode="External"/><Relationship Id="rId11" Type="http://schemas.openxmlformats.org/officeDocument/2006/relationships/hyperlink" Target="https://www.csde.ro/?p=5512" TargetMode="External"/><Relationship Id="rId5" Type="http://schemas.openxmlformats.org/officeDocument/2006/relationships/hyperlink" Target="https://ec.europa.eu/info/law/better-regulation/have-your-say/initiatives/14547-A-European-Strategy-for-AI-in-science-paving-the-way-for-a-European-AI-research-council/F3563757_en" TargetMode="External"/><Relationship Id="rId15" Type="http://schemas.openxmlformats.org/officeDocument/2006/relationships/hyperlink" Target="https://www.csde.ro/?p=5613" TargetMode="External"/><Relationship Id="rId10" Type="http://schemas.openxmlformats.org/officeDocument/2006/relationships/hyperlink" Target="https://www.csde.ro/?p=5504" TargetMode="External"/><Relationship Id="rId4" Type="http://schemas.openxmlformats.org/officeDocument/2006/relationships/hyperlink" Target="https://www.csde.ro/wp-content/uploads/b29ece82-b721-4213-8e68-134d3908fdd8-1.pdf" TargetMode="External"/><Relationship Id="rId9" Type="http://schemas.openxmlformats.org/officeDocument/2006/relationships/hyperlink" Target="https://ec.europa.eu/info/law/better-regulation/have-your-say/initiatives/14680-Data-retention-by-service-providers-for-criminal-proceedings-impact-assessment/F3567075_en" TargetMode="External"/><Relationship Id="rId14" Type="http://schemas.openxmlformats.org/officeDocument/2006/relationships/hyperlink" Target="https://ec.europa.eu/info/law/better-regulation/have-your-say/initiatives/14638-Cooperarea-in-materie-de-aplicare-a-legii-un-nou-regulament-privind-Europol-propunere-/F3586519_ro"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87.png"/><Relationship Id="rId1" Type="http://schemas.openxmlformats.org/officeDocument/2006/relationships/slideLayout" Target="../slideLayouts/slideLayout15.xml"/><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6.png"/><Relationship Id="rId3" Type="http://schemas.openxmlformats.org/officeDocument/2006/relationships/image" Target="../media/image91.jpeg"/><Relationship Id="rId7" Type="http://schemas.openxmlformats.org/officeDocument/2006/relationships/image" Target="../media/image95.png"/><Relationship Id="rId12" Type="http://schemas.openxmlformats.org/officeDocument/2006/relationships/image" Target="../media/image100.jpg"/><Relationship Id="rId17" Type="http://schemas.openxmlformats.org/officeDocument/2006/relationships/image" Target="../media/image105.png"/><Relationship Id="rId2" Type="http://schemas.openxmlformats.org/officeDocument/2006/relationships/notesSlide" Target="../notesSlides/notesSlide17.xml"/><Relationship Id="rId16" Type="http://schemas.openxmlformats.org/officeDocument/2006/relationships/image" Target="../media/image104.jpeg"/><Relationship Id="rId1" Type="http://schemas.openxmlformats.org/officeDocument/2006/relationships/slideLayout" Target="../slideLayouts/slideLayout15.xml"/><Relationship Id="rId6" Type="http://schemas.openxmlformats.org/officeDocument/2006/relationships/image" Target="../media/image94.png"/><Relationship Id="rId11" Type="http://schemas.openxmlformats.org/officeDocument/2006/relationships/image" Target="../media/image99.jpg"/><Relationship Id="rId5" Type="http://schemas.openxmlformats.org/officeDocument/2006/relationships/image" Target="../media/image93.png"/><Relationship Id="rId15" Type="http://schemas.openxmlformats.org/officeDocument/2006/relationships/image" Target="../media/image103.jpe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1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hyperlink" Target="http://www.universuljuridic.ro/"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chart" Target="../charts/chart1.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15.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https://icj.ro/?blogPost=institutul-de-cercetari-juridice-al-academiei-romane-lanseaza-canalul-oficial-de-youtube---icj-media"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136.png"/><Relationship Id="rId5" Type="http://schemas.openxmlformats.org/officeDocument/2006/relationships/hyperlink" Target="https://erihplus.hkdir.no/journal?id=509197" TargetMode="External"/><Relationship Id="rId4" Type="http://schemas.openxmlformats.org/officeDocument/2006/relationships/hyperlink" Target="https://www.youtube.com/@InstitutuldeCercetariJuridice"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F29EA23-F34E-486A-B8B2-0C3019266975}"/>
              </a:ext>
            </a:extLst>
          </p:cNvPr>
          <p:cNvSpPr>
            <a:spLocks noGrp="1"/>
          </p:cNvSpPr>
          <p:nvPr>
            <p:ph type="ftr" sz="quarter" idx="11"/>
          </p:nvPr>
        </p:nvSpPr>
        <p:spPr>
          <a:xfrm>
            <a:off x="2420928" y="6320700"/>
            <a:ext cx="987552" cy="365125"/>
          </a:xfrm>
        </p:spPr>
        <p:txBody>
          <a:bodyPr/>
          <a:lstStyle/>
          <a:p>
            <a:r>
              <a:rPr lang="ro-RO" sz="2400" noProof="0" dirty="0">
                <a:solidFill>
                  <a:schemeClr val="tx1"/>
                </a:solidFill>
                <a:latin typeface="Montserrat" panose="00000500000000000000" pitchFamily="2" charset="-18"/>
              </a:rPr>
              <a:t>icj.ro</a:t>
            </a:r>
          </a:p>
        </p:txBody>
      </p:sp>
      <p:pic>
        <p:nvPicPr>
          <p:cNvPr id="11" name="Imagine 10" descr="O imagine care conține aur, bronze, alamă, simbol&#10;&#10;Conținutul generat de inteligența artificială poate fi incorect.">
            <a:extLst>
              <a:ext uri="{FF2B5EF4-FFF2-40B4-BE49-F238E27FC236}">
                <a16:creationId xmlns:a16="http://schemas.microsoft.com/office/drawing/2014/main" id="{F7FCBF49-BC23-92E8-CC21-51463129320F}"/>
              </a:ext>
            </a:extLst>
          </p:cNvPr>
          <p:cNvPicPr>
            <a:picLocks noChangeAspect="1"/>
          </p:cNvPicPr>
          <p:nvPr/>
        </p:nvPicPr>
        <p:blipFill>
          <a:blip r:embed="rId3"/>
          <a:stretch>
            <a:fillRect/>
          </a:stretch>
        </p:blipFill>
        <p:spPr>
          <a:xfrm>
            <a:off x="179857" y="190149"/>
            <a:ext cx="1064619" cy="1064619"/>
          </a:xfrm>
          <a:prstGeom prst="rect">
            <a:avLst/>
          </a:prstGeom>
        </p:spPr>
      </p:pic>
      <p:sp>
        <p:nvSpPr>
          <p:cNvPr id="13" name="Subtitle 2">
            <a:extLst>
              <a:ext uri="{FF2B5EF4-FFF2-40B4-BE49-F238E27FC236}">
                <a16:creationId xmlns:a16="http://schemas.microsoft.com/office/drawing/2014/main" id="{E5CF19C3-23DE-EC8E-3E64-1FE93F9DEC85}"/>
              </a:ext>
            </a:extLst>
          </p:cNvPr>
          <p:cNvSpPr txBox="1">
            <a:spLocks/>
          </p:cNvSpPr>
          <p:nvPr/>
        </p:nvSpPr>
        <p:spPr>
          <a:xfrm>
            <a:off x="419431" y="5930153"/>
            <a:ext cx="5120933" cy="555397"/>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ro-RO" sz="2000" noProof="0" dirty="0">
                <a:solidFill>
                  <a:schemeClr val="tx1"/>
                </a:solidFill>
                <a:latin typeface="Montserrat" panose="00000500000000000000" pitchFamily="2" charset="-18"/>
                <a:ea typeface="Calibri Light" panose="020F0302020204030204" pitchFamily="34" charset="0"/>
                <a:cs typeface="Calibri Light" panose="020F0302020204030204" pitchFamily="34" charset="0"/>
              </a:rPr>
              <a:t>București, 3 martie 2026</a:t>
            </a:r>
          </a:p>
        </p:txBody>
      </p:sp>
      <p:sp>
        <p:nvSpPr>
          <p:cNvPr id="14" name="Subtitle 2">
            <a:extLst>
              <a:ext uri="{FF2B5EF4-FFF2-40B4-BE49-F238E27FC236}">
                <a16:creationId xmlns:a16="http://schemas.microsoft.com/office/drawing/2014/main" id="{748CA0E7-FD77-9EF2-A733-F25205664B9A}"/>
              </a:ext>
            </a:extLst>
          </p:cNvPr>
          <p:cNvSpPr txBox="1">
            <a:spLocks/>
          </p:cNvSpPr>
          <p:nvPr/>
        </p:nvSpPr>
        <p:spPr>
          <a:xfrm>
            <a:off x="2554311" y="232779"/>
            <a:ext cx="3770660" cy="95292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ro-RO" sz="2000" b="1" noProof="0" dirty="0">
                <a:solidFill>
                  <a:schemeClr val="tx1"/>
                </a:solidFill>
                <a:latin typeface="Montserrat" panose="00000500000000000000" pitchFamily="2" charset="-18"/>
                <a:ea typeface="Calibri Light" panose="020F0302020204030204" pitchFamily="34" charset="0"/>
                <a:cs typeface="Calibri Light" panose="020F0302020204030204" pitchFamily="34" charset="0"/>
              </a:rPr>
              <a:t>Academia Română</a:t>
            </a:r>
          </a:p>
          <a:p>
            <a:pPr>
              <a:spcBef>
                <a:spcPts val="0"/>
              </a:spcBef>
            </a:pPr>
            <a:r>
              <a:rPr lang="ro-RO" sz="1800" noProof="0" dirty="0">
                <a:solidFill>
                  <a:schemeClr val="tx1"/>
                </a:solidFill>
                <a:latin typeface="Montserrat" panose="00000500000000000000" pitchFamily="2" charset="-18"/>
                <a:ea typeface="Calibri Light" panose="020F0302020204030204" pitchFamily="34" charset="0"/>
                <a:cs typeface="Calibri Light" panose="020F0302020204030204" pitchFamily="34" charset="0"/>
              </a:rPr>
              <a:t>Institutul de Cercetări Juridice </a:t>
            </a:r>
          </a:p>
          <a:p>
            <a:pPr>
              <a:spcBef>
                <a:spcPts val="0"/>
              </a:spcBef>
            </a:pPr>
            <a:r>
              <a:rPr lang="ro-RO" sz="1800" noProof="0" dirty="0">
                <a:solidFill>
                  <a:schemeClr val="tx1"/>
                </a:solidFill>
                <a:latin typeface="Montserrat" panose="00000500000000000000" pitchFamily="2" charset="-18"/>
                <a:ea typeface="Calibri Light" panose="020F0302020204030204" pitchFamily="34" charset="0"/>
                <a:cs typeface="Calibri Light" panose="020F0302020204030204" pitchFamily="34" charset="0"/>
              </a:rPr>
              <a:t>„Acad. Andrei Rădulescu”</a:t>
            </a:r>
          </a:p>
        </p:txBody>
      </p:sp>
      <p:sp>
        <p:nvSpPr>
          <p:cNvPr id="15" name="Subtitle 2">
            <a:extLst>
              <a:ext uri="{FF2B5EF4-FFF2-40B4-BE49-F238E27FC236}">
                <a16:creationId xmlns:a16="http://schemas.microsoft.com/office/drawing/2014/main" id="{3384A375-B371-0FA4-EE4E-44F27EE72FBE}"/>
              </a:ext>
            </a:extLst>
          </p:cNvPr>
          <p:cNvSpPr txBox="1">
            <a:spLocks/>
          </p:cNvSpPr>
          <p:nvPr/>
        </p:nvSpPr>
        <p:spPr>
          <a:xfrm>
            <a:off x="0" y="2354302"/>
            <a:ext cx="7647179" cy="245649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ro-RO" sz="3200" b="1" noProof="0" dirty="0">
                <a:solidFill>
                  <a:schemeClr val="accent1"/>
                </a:solidFill>
                <a:latin typeface="Montserrat" panose="00000500000000000000" pitchFamily="2" charset="-18"/>
                <a:ea typeface="Calibri Light" panose="020F0302020204030204" pitchFamily="34" charset="0"/>
                <a:cs typeface="Calibri Light" panose="020F0302020204030204" pitchFamily="34" charset="0"/>
              </a:rPr>
              <a:t>ADUNARE GENERALĂ </a:t>
            </a:r>
          </a:p>
          <a:p>
            <a:pPr algn="ctr"/>
            <a:r>
              <a:rPr lang="ro-RO" sz="3200" b="1" noProof="0" dirty="0">
                <a:solidFill>
                  <a:schemeClr val="accent1"/>
                </a:solidFill>
                <a:latin typeface="Montserrat" panose="00000500000000000000" pitchFamily="2" charset="-18"/>
                <a:ea typeface="Calibri Light" panose="020F0302020204030204" pitchFamily="34" charset="0"/>
                <a:cs typeface="Calibri Light" panose="020F0302020204030204" pitchFamily="34" charset="0"/>
              </a:rPr>
              <a:t>Institutul de Cercetări Juridice </a:t>
            </a:r>
          </a:p>
          <a:p>
            <a:pPr algn="ctr"/>
            <a:r>
              <a:rPr lang="ro-RO" sz="3200" b="1" noProof="0" dirty="0">
                <a:solidFill>
                  <a:schemeClr val="accent1"/>
                </a:solidFill>
                <a:latin typeface="Montserrat" panose="00000500000000000000" pitchFamily="2" charset="-18"/>
                <a:ea typeface="Calibri Light" panose="020F0302020204030204" pitchFamily="34" charset="0"/>
                <a:cs typeface="Calibri Light" panose="020F0302020204030204" pitchFamily="34" charset="0"/>
              </a:rPr>
              <a:t>al Academiei Române</a:t>
            </a:r>
            <a:endParaRPr lang="ro-RO" sz="3200" noProof="0" dirty="0">
              <a:solidFill>
                <a:schemeClr val="accent1"/>
              </a:solidFill>
              <a:latin typeface="Montserrat" panose="00000500000000000000" pitchFamily="2" charset="-18"/>
              <a:ea typeface="Calibri Light" panose="020F0302020204030204" pitchFamily="34" charset="0"/>
              <a:cs typeface="Calibri Light" panose="020F0302020204030204" pitchFamily="34" charset="0"/>
            </a:endParaRPr>
          </a:p>
        </p:txBody>
      </p:sp>
      <p:pic>
        <p:nvPicPr>
          <p:cNvPr id="3" name="Imagine 2" descr="O imagine care conține simbol, siglă, emblemă, Font&#10;&#10;Conținutul generat de inteligența artificială poate fi incorect.">
            <a:extLst>
              <a:ext uri="{FF2B5EF4-FFF2-40B4-BE49-F238E27FC236}">
                <a16:creationId xmlns:a16="http://schemas.microsoft.com/office/drawing/2014/main" id="{5A6C0F35-3C17-B580-0FF2-1AEBB7C1CC87}"/>
              </a:ext>
            </a:extLst>
          </p:cNvPr>
          <p:cNvPicPr>
            <a:picLocks noChangeAspect="1"/>
          </p:cNvPicPr>
          <p:nvPr/>
        </p:nvPicPr>
        <p:blipFill>
          <a:blip r:embed="rId4">
            <a:extLst>
              <a:ext uri="{BEBA8EAE-BF5A-486C-A8C5-ECC9F3942E4B}">
                <a14:imgProps xmlns:a14="http://schemas.microsoft.com/office/drawing/2010/main">
                  <a14:imgLayer r:embed="rId5">
                    <a14:imgEffect>
                      <a14:artisticMarker/>
                    </a14:imgEffect>
                  </a14:imgLayer>
                </a14:imgProps>
              </a:ext>
            </a:extLst>
          </a:blip>
          <a:stretch>
            <a:fillRect/>
          </a:stretch>
        </p:blipFill>
        <p:spPr>
          <a:xfrm>
            <a:off x="8211757" y="3068662"/>
            <a:ext cx="3426651" cy="3416888"/>
          </a:xfrm>
          <a:prstGeom prst="rect">
            <a:avLst/>
          </a:prstGeom>
          <a:ln>
            <a:noFill/>
          </a:ln>
          <a:effectLst>
            <a:outerShdw blurRad="190500" algn="tl" rotWithShape="0">
              <a:srgbClr val="000000">
                <a:alpha val="70000"/>
              </a:srgbClr>
            </a:outerShdw>
          </a:effectLst>
        </p:spPr>
      </p:pic>
      <p:pic>
        <p:nvPicPr>
          <p:cNvPr id="2" name="Imagine 1" descr="O imagine care conține simbol, siglă, emblemă, Font&#10;&#10;Conținutul generat de inteligența artificială poate fi incorect.">
            <a:extLst>
              <a:ext uri="{FF2B5EF4-FFF2-40B4-BE49-F238E27FC236}">
                <a16:creationId xmlns:a16="http://schemas.microsoft.com/office/drawing/2014/main" id="{47DBD65B-5083-AF90-4253-1D4CE7674D4F}"/>
              </a:ext>
            </a:extLst>
          </p:cNvPr>
          <p:cNvPicPr>
            <a:picLocks noChangeAspect="1"/>
          </p:cNvPicPr>
          <p:nvPr/>
        </p:nvPicPr>
        <p:blipFill>
          <a:blip r:embed="rId6">
            <a:extLst>
              <a:ext uri="{BEBA8EAE-BF5A-486C-A8C5-ECC9F3942E4B}">
                <a14:imgProps xmlns:a14="http://schemas.microsoft.com/office/drawing/2010/main">
                  <a14:imgLayer r:embed="rId5">
                    <a14:imgEffect>
                      <a14:artisticMarker/>
                    </a14:imgEffect>
                  </a14:imgLayer>
                </a14:imgProps>
              </a:ext>
            </a:extLst>
          </a:blip>
          <a:stretch>
            <a:fillRect/>
          </a:stretch>
        </p:blipFill>
        <p:spPr>
          <a:xfrm>
            <a:off x="1356310" y="193183"/>
            <a:ext cx="1064618" cy="1061585"/>
          </a:xfrm>
          <a:prstGeom prst="rect">
            <a:avLst/>
          </a:prstGeom>
          <a:ln>
            <a:noFill/>
          </a:ln>
          <a:effectLst/>
        </p:spPr>
      </p:pic>
    </p:spTree>
    <p:extLst>
      <p:ext uri="{BB962C8B-B14F-4D97-AF65-F5344CB8AC3E}">
        <p14:creationId xmlns:p14="http://schemas.microsoft.com/office/powerpoint/2010/main" val="2243494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4F6DF-FB2F-E392-8429-E0B8C57C8DBC}"/>
            </a:ext>
          </a:extLst>
        </p:cNvPr>
        <p:cNvGrpSpPr/>
        <p:nvPr/>
      </p:nvGrpSpPr>
      <p:grpSpPr>
        <a:xfrm>
          <a:off x="0" y="0"/>
          <a:ext cx="0" cy="0"/>
          <a:chOff x="0" y="0"/>
          <a:chExt cx="0" cy="0"/>
        </a:xfrm>
      </p:grpSpPr>
      <p:pic>
        <p:nvPicPr>
          <p:cNvPr id="6148" name="Picture 4">
            <a:extLst>
              <a:ext uri="{FF2B5EF4-FFF2-40B4-BE49-F238E27FC236}">
                <a16:creationId xmlns:a16="http://schemas.microsoft.com/office/drawing/2014/main" id="{816360DB-3CF1-335B-191D-7B50E75D9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6605" y="2742443"/>
            <a:ext cx="1877611" cy="1318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a16="http://schemas.microsoft.com/office/drawing/2014/main" id="{33112820-645B-B36C-93B8-A5B2D8973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7298" y="3676278"/>
            <a:ext cx="1797577" cy="1011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BFBE02-A746-6316-7222-BF41093E7244}"/>
              </a:ext>
            </a:extLst>
          </p:cNvPr>
          <p:cNvSpPr txBox="1">
            <a:spLocks/>
          </p:cNvSpPr>
          <p:nvPr/>
        </p:nvSpPr>
        <p:spPr>
          <a:xfrm>
            <a:off x="403779" y="172528"/>
            <a:ext cx="7254879"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III.1. Evenimente organizate în 2025</a:t>
            </a:r>
          </a:p>
        </p:txBody>
      </p:sp>
      <p:sp>
        <p:nvSpPr>
          <p:cNvPr id="5" name="CasetăText 4">
            <a:extLst>
              <a:ext uri="{FF2B5EF4-FFF2-40B4-BE49-F238E27FC236}">
                <a16:creationId xmlns:a16="http://schemas.microsoft.com/office/drawing/2014/main" id="{E89C9D88-FE47-25E3-FEE7-C43487F5486E}"/>
              </a:ext>
            </a:extLst>
          </p:cNvPr>
          <p:cNvSpPr txBox="1"/>
          <p:nvPr/>
        </p:nvSpPr>
        <p:spPr>
          <a:xfrm>
            <a:off x="403778" y="776162"/>
            <a:ext cx="8004241" cy="63401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742950" lvl="1" indent="-285750" algn="just">
              <a:buFont typeface="Wingdings" panose="05000000000000000000" pitchFamily="2" charset="2"/>
              <a:buChar char="ü"/>
            </a:pPr>
            <a:r>
              <a:rPr lang="ro-RO" sz="1400" b="1" noProof="0" dirty="0">
                <a:solidFill>
                  <a:schemeClr val="accent1"/>
                </a:solidFill>
                <a:latin typeface="Montserrat" panose="00000500000000000000" pitchFamily="2" charset="-18"/>
              </a:rPr>
              <a:t>Sesiunea anuală de comunicări științifice</a:t>
            </a:r>
          </a:p>
          <a:p>
            <a:pPr marL="742950" lvl="1" indent="-285750" algn="just">
              <a:buFont typeface="Wingdings" panose="05000000000000000000" pitchFamily="2" charset="2"/>
              <a:buChar char="ü"/>
            </a:pPr>
            <a:endParaRPr lang="ro-RO" sz="1400" b="1" dirty="0">
              <a:solidFill>
                <a:schemeClr val="accent1"/>
              </a:solidFill>
              <a:latin typeface="Montserrat" panose="00000500000000000000" pitchFamily="2" charset="-18"/>
            </a:endParaRPr>
          </a:p>
          <a:p>
            <a:pPr marL="742950" lvl="1" indent="-285750" algn="just">
              <a:buFont typeface="Wingdings" panose="05000000000000000000" pitchFamily="2" charset="2"/>
              <a:buChar char="ü"/>
            </a:pPr>
            <a:r>
              <a:rPr lang="ro-RO" sz="1400" b="1" noProof="0" dirty="0">
                <a:solidFill>
                  <a:schemeClr val="accent1"/>
                </a:solidFill>
                <a:latin typeface="Montserrat" panose="00000500000000000000" pitchFamily="2" charset="-18"/>
              </a:rPr>
              <a:t>Conferința Tinerilor Cercetători în Drept</a:t>
            </a:r>
          </a:p>
          <a:p>
            <a:pPr marL="742950" lvl="1" indent="-285750" algn="just">
              <a:buFont typeface="Wingdings" panose="05000000000000000000" pitchFamily="2" charset="2"/>
              <a:buChar char="ü"/>
            </a:pPr>
            <a:endParaRPr lang="ro-RO" sz="1400" b="1" dirty="0">
              <a:solidFill>
                <a:schemeClr val="tx1"/>
              </a:solidFill>
              <a:latin typeface="Montserrat" panose="00000500000000000000" pitchFamily="2" charset="-18"/>
            </a:endParaRPr>
          </a:p>
          <a:p>
            <a:pPr marL="742950" lvl="1" indent="-285750" algn="just">
              <a:buFont typeface="Wingdings" panose="05000000000000000000" pitchFamily="2" charset="2"/>
              <a:buChar char="ü"/>
            </a:pPr>
            <a:r>
              <a:rPr lang="ro-RO" sz="1400" b="1" noProof="0" dirty="0">
                <a:solidFill>
                  <a:schemeClr val="accent1"/>
                </a:solidFill>
                <a:latin typeface="Montserrat" panose="00000500000000000000" pitchFamily="2" charset="-18"/>
              </a:rPr>
              <a:t>Conferințe naționale și internaționale</a:t>
            </a:r>
            <a:r>
              <a:rPr lang="ro-RO" sz="1400" noProof="0" dirty="0">
                <a:solidFill>
                  <a:schemeClr val="accent1"/>
                </a:solidFill>
                <a:latin typeface="Montserrat" panose="00000500000000000000" pitchFamily="2" charset="-18"/>
              </a:rPr>
              <a:t> </a:t>
            </a:r>
            <a:r>
              <a:rPr lang="ro-RO" sz="1400" noProof="0" dirty="0">
                <a:latin typeface="Montserrat" panose="00000500000000000000" pitchFamily="2" charset="-18"/>
              </a:rPr>
              <a:t>în domenii precum: drept penal și procedură penală, dreptul noilor tehnologii și protecția datelor, dreptul afacerilor, dreptul urbanismului, </a:t>
            </a:r>
            <a:r>
              <a:rPr lang="en-US" sz="1400" noProof="0" dirty="0" err="1">
                <a:latin typeface="Montserrat" panose="00000500000000000000" pitchFamily="2" charset="-18"/>
              </a:rPr>
              <a:t>drept</a:t>
            </a:r>
            <a:r>
              <a:rPr lang="en-US" sz="1400" noProof="0" dirty="0">
                <a:latin typeface="Montserrat" panose="00000500000000000000" pitchFamily="2" charset="-18"/>
              </a:rPr>
              <a:t> </a:t>
            </a:r>
            <a:r>
              <a:rPr lang="ro-RO" sz="1400" noProof="0" dirty="0" err="1">
                <a:latin typeface="Montserrat" panose="00000500000000000000" pitchFamily="2" charset="-18"/>
              </a:rPr>
              <a:t>proce</a:t>
            </a:r>
            <a:r>
              <a:rPr lang="en-US" sz="1400" noProof="0" dirty="0" err="1">
                <a:latin typeface="Montserrat" panose="00000500000000000000" pitchFamily="2" charset="-18"/>
              </a:rPr>
              <a:t>sual</a:t>
            </a:r>
            <a:r>
              <a:rPr lang="ro-RO" sz="1400" noProof="0" dirty="0">
                <a:latin typeface="Montserrat" panose="00000500000000000000" pitchFamily="2" charset="-18"/>
              </a:rPr>
              <a:t> civil, protecția datelor, integrare europeană, cercetare științifică și reziliență digitală</a:t>
            </a:r>
          </a:p>
          <a:p>
            <a:pPr marL="742950" lvl="1" indent="-285750" algn="just">
              <a:buFont typeface="Wingdings" panose="05000000000000000000" pitchFamily="2" charset="2"/>
              <a:buChar char="ü"/>
            </a:pPr>
            <a:endParaRPr lang="ro-RO" sz="1400" noProof="0" dirty="0">
              <a:latin typeface="Montserrat" panose="00000500000000000000" pitchFamily="2" charset="-18"/>
            </a:endParaRPr>
          </a:p>
          <a:p>
            <a:pPr marL="742950" lvl="1" indent="-285750" algn="just">
              <a:buFont typeface="Wingdings" panose="05000000000000000000" pitchFamily="2" charset="2"/>
              <a:buChar char="ü"/>
            </a:pPr>
            <a:r>
              <a:rPr lang="ro-RO" sz="1400" b="1" dirty="0">
                <a:solidFill>
                  <a:schemeClr val="accent1"/>
                </a:solidFill>
                <a:latin typeface="Montserrat" panose="00000500000000000000" pitchFamily="2" charset="-18"/>
              </a:rPr>
              <a:t>Dezbateri tematice</a:t>
            </a:r>
            <a:r>
              <a:rPr lang="ro-RO" sz="1400" dirty="0">
                <a:solidFill>
                  <a:schemeClr val="accent1"/>
                </a:solidFill>
                <a:latin typeface="Montserrat" panose="00000500000000000000" pitchFamily="2" charset="-18"/>
              </a:rPr>
              <a:t> </a:t>
            </a:r>
            <a:r>
              <a:rPr lang="ro-RO" sz="1400" dirty="0">
                <a:latin typeface="Montserrat" panose="00000500000000000000" pitchFamily="2" charset="-18"/>
              </a:rPr>
              <a:t>pe teme actuale: sistemul public de pensii, sănătatea familiei și natalitatea, rolul cercetării în România</a:t>
            </a:r>
          </a:p>
          <a:p>
            <a:pPr lvl="1" algn="just"/>
            <a:endParaRPr lang="ro-RO" sz="1400" dirty="0">
              <a:latin typeface="Montserrat" panose="00000500000000000000" pitchFamily="2" charset="-18"/>
            </a:endParaRPr>
          </a:p>
          <a:p>
            <a:pPr marL="742950" lvl="1" indent="-285750" algn="just">
              <a:buFont typeface="Wingdings" panose="05000000000000000000" pitchFamily="2" charset="2"/>
              <a:buChar char="ü"/>
            </a:pPr>
            <a:r>
              <a:rPr lang="ro-RO" sz="1400" b="1" noProof="0" dirty="0">
                <a:solidFill>
                  <a:schemeClr val="accent1"/>
                </a:solidFill>
                <a:latin typeface="Montserrat" panose="00000500000000000000" pitchFamily="2" charset="-18"/>
              </a:rPr>
              <a:t>Prelecțiuni academice</a:t>
            </a:r>
            <a:r>
              <a:rPr lang="ro-RO" sz="1400" noProof="0" dirty="0">
                <a:solidFill>
                  <a:schemeClr val="accent1"/>
                </a:solidFill>
                <a:latin typeface="Montserrat" panose="00000500000000000000" pitchFamily="2" charset="-18"/>
              </a:rPr>
              <a:t> </a:t>
            </a:r>
            <a:r>
              <a:rPr lang="ro-RO" sz="1400" noProof="0" dirty="0">
                <a:latin typeface="Montserrat" panose="00000500000000000000" pitchFamily="2" charset="-18"/>
              </a:rPr>
              <a:t>(jud. Ion Gâlea, prof. Claudia-Ana Moarcăș, acad. Mircea Dumitru)</a:t>
            </a:r>
          </a:p>
          <a:p>
            <a:pPr marL="742950" lvl="1" indent="-285750" algn="just">
              <a:buFont typeface="Wingdings" panose="05000000000000000000" pitchFamily="2" charset="2"/>
              <a:buChar char="ü"/>
            </a:pPr>
            <a:endParaRPr lang="ro-RO" sz="1400" noProof="0" dirty="0">
              <a:latin typeface="Montserrat" panose="00000500000000000000" pitchFamily="2" charset="-18"/>
            </a:endParaRPr>
          </a:p>
          <a:p>
            <a:pPr marL="742950" lvl="1" indent="-285750" algn="just">
              <a:buFont typeface="Wingdings" panose="05000000000000000000" pitchFamily="2" charset="2"/>
              <a:buChar char="ü"/>
            </a:pPr>
            <a:r>
              <a:rPr lang="ro-RO" sz="1400" b="1" noProof="0" dirty="0">
                <a:solidFill>
                  <a:schemeClr val="accent1"/>
                </a:solidFill>
                <a:latin typeface="Montserrat" panose="00000500000000000000" pitchFamily="2" charset="-18"/>
              </a:rPr>
              <a:t>Focus grupuri</a:t>
            </a:r>
            <a:r>
              <a:rPr lang="ro-RO" sz="1400" noProof="0" dirty="0">
                <a:solidFill>
                  <a:schemeClr val="accent1"/>
                </a:solidFill>
                <a:latin typeface="Montserrat" panose="00000500000000000000" pitchFamily="2" charset="-18"/>
              </a:rPr>
              <a:t> </a:t>
            </a:r>
            <a:r>
              <a:rPr lang="ro-RO" sz="1400" noProof="0" dirty="0">
                <a:latin typeface="Montserrat" panose="00000500000000000000" pitchFamily="2" charset="-18"/>
              </a:rPr>
              <a:t>(dezbateri privind impactul noilor tehnologii asupra dreptului și societății)</a:t>
            </a:r>
          </a:p>
          <a:p>
            <a:pPr lvl="1" algn="just"/>
            <a:endParaRPr lang="ro-RO" sz="1400" noProof="0" dirty="0">
              <a:latin typeface="Montserrat" panose="00000500000000000000" pitchFamily="2" charset="-18"/>
            </a:endParaRPr>
          </a:p>
          <a:p>
            <a:pPr marL="742950" lvl="1" indent="-285750" algn="just">
              <a:buFont typeface="Wingdings" panose="05000000000000000000" pitchFamily="2" charset="2"/>
              <a:buChar char="ü"/>
            </a:pPr>
            <a:r>
              <a:rPr lang="ro-RO" sz="1400" b="1" noProof="0" dirty="0">
                <a:solidFill>
                  <a:schemeClr val="accent1"/>
                </a:solidFill>
                <a:latin typeface="Montserrat" panose="00000500000000000000" pitchFamily="2" charset="-18"/>
              </a:rPr>
              <a:t>Consultări europene </a:t>
            </a:r>
            <a:r>
              <a:rPr lang="ro-RO" sz="1400" noProof="0" dirty="0">
                <a:latin typeface="Montserrat" panose="00000500000000000000" pitchFamily="2" charset="-18"/>
              </a:rPr>
              <a:t>(dialog și analiză privind inițiativele legislative și politicile Uniunii Europene)</a:t>
            </a:r>
          </a:p>
          <a:p>
            <a:pPr marL="742950" lvl="1" indent="-285750" algn="just">
              <a:buFont typeface="Wingdings" panose="05000000000000000000" pitchFamily="2" charset="2"/>
              <a:buChar char="ü"/>
            </a:pPr>
            <a:endParaRPr lang="ro-RO" sz="1400" noProof="0" dirty="0">
              <a:latin typeface="Montserrat" panose="00000500000000000000" pitchFamily="2" charset="-18"/>
            </a:endParaRPr>
          </a:p>
          <a:p>
            <a:pPr marL="742950" lvl="1" indent="-285750" algn="just">
              <a:buFont typeface="Wingdings" panose="05000000000000000000" pitchFamily="2" charset="2"/>
              <a:buChar char="ü"/>
            </a:pPr>
            <a:r>
              <a:rPr lang="ro-RO" sz="1400" b="1" noProof="0" dirty="0">
                <a:solidFill>
                  <a:schemeClr val="accent1"/>
                </a:solidFill>
                <a:latin typeface="Montserrat" panose="00000500000000000000" pitchFamily="2" charset="-18"/>
              </a:rPr>
              <a:t>Lansări de carte</a:t>
            </a:r>
            <a:r>
              <a:rPr lang="ro-RO" sz="1400" noProof="0" dirty="0">
                <a:solidFill>
                  <a:schemeClr val="accent1"/>
                </a:solidFill>
                <a:latin typeface="Montserrat" panose="00000500000000000000" pitchFamily="2" charset="-18"/>
              </a:rPr>
              <a:t> </a:t>
            </a:r>
            <a:r>
              <a:rPr lang="ro-RO" sz="1400" noProof="0" dirty="0">
                <a:latin typeface="Montserrat" panose="00000500000000000000" pitchFamily="2" charset="-18"/>
              </a:rPr>
              <a:t>aferente marilor proiecte editoriale ale ICJ (ex.: </a:t>
            </a:r>
            <a:r>
              <a:rPr lang="ro-RO" sz="1400" i="1" noProof="0" dirty="0">
                <a:latin typeface="Montserrat" panose="00000500000000000000" pitchFamily="2" charset="-18"/>
              </a:rPr>
              <a:t>Explicațiile Codului penal</a:t>
            </a:r>
            <a:r>
              <a:rPr lang="ro-RO" sz="1400" noProof="0" dirty="0">
                <a:latin typeface="Montserrat" panose="00000500000000000000" pitchFamily="2" charset="-18"/>
              </a:rPr>
              <a:t> Vol. I–V, </a:t>
            </a:r>
            <a:r>
              <a:rPr lang="ro-RO" sz="1400" i="1" noProof="0" dirty="0">
                <a:latin typeface="Montserrat" panose="00000500000000000000" pitchFamily="2" charset="-18"/>
              </a:rPr>
              <a:t>Dimensiuni ale gândirii juridice românești în context european</a:t>
            </a:r>
            <a:r>
              <a:rPr lang="ro-RO" sz="1400" noProof="0" dirty="0">
                <a:latin typeface="Montserrat" panose="00000500000000000000" pitchFamily="2" charset="-18"/>
              </a:rPr>
              <a:t>, </a:t>
            </a:r>
            <a:r>
              <a:rPr lang="ro-RO" sz="1400" i="1" noProof="0" dirty="0">
                <a:latin typeface="Montserrat" panose="00000500000000000000" pitchFamily="2" charset="-18"/>
              </a:rPr>
              <a:t>Legea nr. 360/2023</a:t>
            </a:r>
            <a:r>
              <a:rPr lang="ro-RO" sz="1400" noProof="0" dirty="0">
                <a:latin typeface="Montserrat" panose="00000500000000000000" pitchFamily="2" charset="-18"/>
              </a:rPr>
              <a:t>).</a:t>
            </a:r>
          </a:p>
          <a:p>
            <a:pPr algn="just">
              <a:buNone/>
            </a:pPr>
            <a:endParaRPr lang="ro-RO" sz="1400" b="1" noProof="0" dirty="0">
              <a:latin typeface="Montserrat" panose="00000500000000000000" pitchFamily="2" charset="-18"/>
            </a:endParaRPr>
          </a:p>
          <a:p>
            <a:pPr algn="just">
              <a:buNone/>
            </a:pPr>
            <a:r>
              <a:rPr lang="ro-RO" sz="1400" b="1" noProof="0" dirty="0">
                <a:latin typeface="Montserrat" panose="00000500000000000000" pitchFamily="2" charset="-18"/>
              </a:rPr>
              <a:t>Arii tematice generale:</a:t>
            </a:r>
          </a:p>
          <a:p>
            <a:pPr algn="just">
              <a:buNone/>
            </a:pPr>
            <a:r>
              <a:rPr lang="ro-RO" sz="1400" noProof="0" dirty="0">
                <a:latin typeface="Montserrat" panose="00000500000000000000" pitchFamily="2" charset="-18"/>
              </a:rPr>
              <a:t>Noile tehnologii și protecția datelor • drept penal și procedură penală • drept civil • drept public • dreptul afacerilor • politici sociale • cercetare fundamentală • evoluții legislative.</a:t>
            </a:r>
          </a:p>
        </p:txBody>
      </p:sp>
      <p:sp>
        <p:nvSpPr>
          <p:cNvPr id="7" name="CasetăText 6">
            <a:extLst>
              <a:ext uri="{FF2B5EF4-FFF2-40B4-BE49-F238E27FC236}">
                <a16:creationId xmlns:a16="http://schemas.microsoft.com/office/drawing/2014/main" id="{E443DEBB-5376-0B4B-D447-3DC7818F3BEA}"/>
              </a:ext>
            </a:extLst>
          </p:cNvPr>
          <p:cNvSpPr txBox="1"/>
          <p:nvPr/>
        </p:nvSpPr>
        <p:spPr>
          <a:xfrm>
            <a:off x="8642195" y="0"/>
            <a:ext cx="3325294" cy="3816429"/>
          </a:xfrm>
          <a:prstGeom prst="rect">
            <a:avLst/>
          </a:prstGeom>
          <a:noFill/>
        </p:spPr>
        <p:txBody>
          <a:bodyPr wrap="square">
            <a:spAutoFit/>
          </a:bodyPr>
          <a:lstStyle/>
          <a:p>
            <a:pPr algn="just"/>
            <a:r>
              <a:rPr lang="ro-RO" sz="4400" b="1" noProof="0" dirty="0">
                <a:solidFill>
                  <a:schemeClr val="accent1"/>
                </a:solidFill>
                <a:latin typeface="Montserrat" panose="00000500000000000000" pitchFamily="2" charset="-18"/>
              </a:rPr>
              <a:t>36</a:t>
            </a:r>
            <a:r>
              <a:rPr lang="ro-RO" b="1" noProof="0" dirty="0">
                <a:latin typeface="Montserrat" panose="00000500000000000000" pitchFamily="2" charset="-18"/>
              </a:rPr>
              <a:t> </a:t>
            </a:r>
          </a:p>
          <a:p>
            <a:pPr algn="just"/>
            <a:r>
              <a:rPr lang="ro-RO" b="1" noProof="0" dirty="0">
                <a:latin typeface="Montserrat" panose="00000500000000000000" pitchFamily="2" charset="-18"/>
              </a:rPr>
              <a:t>de evenimente științifice</a:t>
            </a:r>
          </a:p>
          <a:p>
            <a:pPr algn="just"/>
            <a:r>
              <a:rPr lang="ro-RO" b="1" noProof="0" dirty="0">
                <a:latin typeface="Montserrat" panose="00000500000000000000" pitchFamily="2" charset="-18"/>
              </a:rPr>
              <a:t>+</a:t>
            </a:r>
          </a:p>
          <a:p>
            <a:pPr algn="just"/>
            <a:r>
              <a:rPr lang="ro-RO" sz="4400" b="1" noProof="0" dirty="0">
                <a:solidFill>
                  <a:schemeClr val="accent1"/>
                </a:solidFill>
                <a:latin typeface="Montserrat" panose="00000500000000000000" pitchFamily="2" charset="-18"/>
              </a:rPr>
              <a:t>44</a:t>
            </a:r>
            <a:r>
              <a:rPr lang="ro-RO" b="1" noProof="0" dirty="0">
                <a:latin typeface="Montserrat" panose="00000500000000000000" pitchFamily="2" charset="-18"/>
              </a:rPr>
              <a:t> </a:t>
            </a:r>
          </a:p>
          <a:p>
            <a:pPr algn="just"/>
            <a:r>
              <a:rPr lang="ro-RO" b="1" noProof="0" dirty="0">
                <a:latin typeface="Montserrat" panose="00000500000000000000" pitchFamily="2" charset="-18"/>
              </a:rPr>
              <a:t>de seminarii de cercetare</a:t>
            </a:r>
          </a:p>
          <a:p>
            <a:pPr algn="just"/>
            <a:endParaRPr lang="ro-RO" sz="2000" b="1" noProof="0" dirty="0">
              <a:latin typeface="Montserrat" panose="00000500000000000000" pitchFamily="2" charset="-18"/>
            </a:endParaRPr>
          </a:p>
          <a:p>
            <a:pPr algn="just"/>
            <a:r>
              <a:rPr lang="ro-RO" sz="2000" b="1" noProof="0" dirty="0">
                <a:latin typeface="Montserrat" panose="00000500000000000000" pitchFamily="2" charset="-18"/>
              </a:rPr>
              <a:t>Total:</a:t>
            </a:r>
          </a:p>
          <a:p>
            <a:pPr algn="just"/>
            <a:r>
              <a:rPr lang="ro-RO" sz="6000" b="1" noProof="0" dirty="0">
                <a:solidFill>
                  <a:schemeClr val="accent1"/>
                </a:solidFill>
                <a:latin typeface="Montserrat" panose="00000500000000000000" pitchFamily="2" charset="-18"/>
              </a:rPr>
              <a:t>80</a:t>
            </a:r>
            <a:endParaRPr lang="ro-RO" sz="6000" noProof="0" dirty="0">
              <a:solidFill>
                <a:schemeClr val="accent1"/>
              </a:solidFill>
            </a:endParaRPr>
          </a:p>
        </p:txBody>
      </p:sp>
      <p:pic>
        <p:nvPicPr>
          <p:cNvPr id="6146" name="Picture 2" descr="Picture for 'Conferința Tinerilor Cercetători în Drept: Dinamica legislativă și realitatea juridică, Ediția 2025' event">
            <a:extLst>
              <a:ext uri="{FF2B5EF4-FFF2-40B4-BE49-F238E27FC236}">
                <a16:creationId xmlns:a16="http://schemas.microsoft.com/office/drawing/2014/main" id="{CFD9AD15-9935-C953-40DA-1B11425D2B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6617" y="3687296"/>
            <a:ext cx="1317820" cy="1863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AutoShape 10" descr="Dezbaterea &quot;Sistemul de asigurări sociale. Paradigmă, evoluție, perspective&quot;/ Programul evenimentului">
            <a:extLst>
              <a:ext uri="{FF2B5EF4-FFF2-40B4-BE49-F238E27FC236}">
                <a16:creationId xmlns:a16="http://schemas.microsoft.com/office/drawing/2014/main" id="{04D16BBA-147E-3F67-1F8A-C78C413BF6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noProof="0" dirty="0"/>
          </a:p>
        </p:txBody>
      </p:sp>
      <p:pic>
        <p:nvPicPr>
          <p:cNvPr id="6156" name="Picture 12">
            <a:extLst>
              <a:ext uri="{FF2B5EF4-FFF2-40B4-BE49-F238E27FC236}">
                <a16:creationId xmlns:a16="http://schemas.microsoft.com/office/drawing/2014/main" id="{DF2A51AB-40F7-CEF8-26F2-BDE0E561E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8913" y="4489071"/>
            <a:ext cx="1797577" cy="1011137"/>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95115984-4B8A-F2D7-ACED-7D6F229696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07265" y="5436320"/>
            <a:ext cx="1837704" cy="10337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62" name="Picture 18">
            <a:extLst>
              <a:ext uri="{FF2B5EF4-FFF2-40B4-BE49-F238E27FC236}">
                <a16:creationId xmlns:a16="http://schemas.microsoft.com/office/drawing/2014/main" id="{59AC84BD-1FC3-F058-667E-40A7A323CC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19944" y="5601375"/>
            <a:ext cx="1544272" cy="86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8963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Ar putea fi o imagine cu 6 persoane">
            <a:extLst>
              <a:ext uri="{FF2B5EF4-FFF2-40B4-BE49-F238E27FC236}">
                <a16:creationId xmlns:a16="http://schemas.microsoft.com/office/drawing/2014/main" id="{E716ACEC-5BC2-33DA-AC43-E0F5BF813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7" y="2960602"/>
            <a:ext cx="6096002" cy="3897400"/>
          </a:xfrm>
          <a:prstGeom prst="rect">
            <a:avLst/>
          </a:prstGeom>
          <a:noFill/>
          <a:extLst>
            <a:ext uri="{909E8E84-426E-40DD-AFC4-6F175D3DCCD1}">
              <a14:hiddenFill xmlns:a14="http://schemas.microsoft.com/office/drawing/2010/main">
                <a:solidFill>
                  <a:srgbClr val="FFFFFF"/>
                </a:solidFill>
              </a14:hiddenFill>
            </a:ext>
          </a:extLst>
        </p:spPr>
      </p:pic>
      <p:sp>
        <p:nvSpPr>
          <p:cNvPr id="3" name="Substituent dată 2">
            <a:extLst>
              <a:ext uri="{FF2B5EF4-FFF2-40B4-BE49-F238E27FC236}">
                <a16:creationId xmlns:a16="http://schemas.microsoft.com/office/drawing/2014/main" id="{08569183-E249-ADA4-7849-BC9A1CB97CEE}"/>
              </a:ext>
            </a:extLst>
          </p:cNvPr>
          <p:cNvSpPr>
            <a:spLocks noGrp="1"/>
          </p:cNvSpPr>
          <p:nvPr>
            <p:ph type="dt" sz="half" idx="10"/>
          </p:nvPr>
        </p:nvSpPr>
        <p:spPr/>
        <p:txBody>
          <a:bodyPr/>
          <a:lstStyle/>
          <a:p>
            <a:r>
              <a:rPr lang="en-US"/>
              <a:t>20XX</a:t>
            </a:r>
            <a:endParaRPr lang="en-US" dirty="0"/>
          </a:p>
        </p:txBody>
      </p:sp>
      <p:pic>
        <p:nvPicPr>
          <p:cNvPr id="2050" name="Picture 2">
            <a:extLst>
              <a:ext uri="{FF2B5EF4-FFF2-40B4-BE49-F238E27FC236}">
                <a16:creationId xmlns:a16="http://schemas.microsoft.com/office/drawing/2014/main" id="{30519E94-046F-3D33-4084-DAB851C8D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096002"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483B714-BDDB-F7B2-162F-C787B1888D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80A414A-B8FF-B4C3-D08C-EDC811BD0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1"/>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300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F537E-BAEB-C99A-3AAB-7FE5AD547C9B}"/>
            </a:ext>
          </a:extLst>
        </p:cNvPr>
        <p:cNvGrpSpPr/>
        <p:nvPr/>
      </p:nvGrpSpPr>
      <p:grpSpPr>
        <a:xfrm>
          <a:off x="0" y="0"/>
          <a:ext cx="0" cy="0"/>
          <a:chOff x="0" y="0"/>
          <a:chExt cx="0" cy="0"/>
        </a:xfrm>
      </p:grpSpPr>
      <p:pic>
        <p:nvPicPr>
          <p:cNvPr id="16" name="Picture 2" descr="Nu este disponibilă nicio descriere pentru fotografie.">
            <a:extLst>
              <a:ext uri="{FF2B5EF4-FFF2-40B4-BE49-F238E27FC236}">
                <a16:creationId xmlns:a16="http://schemas.microsoft.com/office/drawing/2014/main" id="{CD49E442-8E4C-B769-3027-67061D48B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546" y="3555155"/>
            <a:ext cx="4416242" cy="331218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ine 5" descr="O imagine care conține îmbrăcăminte, Chip de om, microfon, persoană&#10;&#10;Conținutul generat de inteligența artificială poate fi incorect.">
            <a:extLst>
              <a:ext uri="{FF2B5EF4-FFF2-40B4-BE49-F238E27FC236}">
                <a16:creationId xmlns:a16="http://schemas.microsoft.com/office/drawing/2014/main" id="{B10757BF-F524-3CFD-26FC-ED3D7495D443}"/>
              </a:ext>
            </a:extLst>
          </p:cNvPr>
          <p:cNvPicPr>
            <a:picLocks noChangeAspect="1"/>
          </p:cNvPicPr>
          <p:nvPr/>
        </p:nvPicPr>
        <p:blipFill>
          <a:blip r:embed="rId4"/>
          <a:stretch>
            <a:fillRect/>
          </a:stretch>
        </p:blipFill>
        <p:spPr>
          <a:xfrm>
            <a:off x="-9530" y="2073157"/>
            <a:ext cx="4515480" cy="3801005"/>
          </a:xfrm>
          <a:prstGeom prst="rect">
            <a:avLst/>
          </a:prstGeom>
        </p:spPr>
      </p:pic>
      <p:sp>
        <p:nvSpPr>
          <p:cNvPr id="10" name="AutoShape 2" descr="Home - REFLECTIONS">
            <a:extLst>
              <a:ext uri="{FF2B5EF4-FFF2-40B4-BE49-F238E27FC236}">
                <a16:creationId xmlns:a16="http://schemas.microsoft.com/office/drawing/2014/main" id="{6D9F77EA-F3EA-A980-BD6B-4FAC050130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noProof="0" dirty="0"/>
          </a:p>
        </p:txBody>
      </p:sp>
      <p:sp>
        <p:nvSpPr>
          <p:cNvPr id="15" name="AutoShape 12">
            <a:extLst>
              <a:ext uri="{FF2B5EF4-FFF2-40B4-BE49-F238E27FC236}">
                <a16:creationId xmlns:a16="http://schemas.microsoft.com/office/drawing/2014/main" id="{BE075236-3157-546D-7B47-4BECFA1774E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noProof="0" dirty="0"/>
          </a:p>
        </p:txBody>
      </p:sp>
      <p:pic>
        <p:nvPicPr>
          <p:cNvPr id="2" name="Imagine 1" descr="O imagine care conține îmbrăcăminte, Chip de om, persoană, Vorbit în public&#10;&#10;Conținutul generat de inteligența artificială poate fi incorect.">
            <a:extLst>
              <a:ext uri="{FF2B5EF4-FFF2-40B4-BE49-F238E27FC236}">
                <a16:creationId xmlns:a16="http://schemas.microsoft.com/office/drawing/2014/main" id="{CEC08C71-107E-708E-9E88-739D6914E7BC}"/>
              </a:ext>
            </a:extLst>
          </p:cNvPr>
          <p:cNvPicPr>
            <a:picLocks noChangeAspect="1"/>
          </p:cNvPicPr>
          <p:nvPr/>
        </p:nvPicPr>
        <p:blipFill>
          <a:blip r:embed="rId5"/>
          <a:stretch>
            <a:fillRect/>
          </a:stretch>
        </p:blipFill>
        <p:spPr>
          <a:xfrm>
            <a:off x="0" y="0"/>
            <a:ext cx="3291840" cy="2272180"/>
          </a:xfrm>
          <a:prstGeom prst="rect">
            <a:avLst/>
          </a:prstGeom>
        </p:spPr>
      </p:pic>
      <p:pic>
        <p:nvPicPr>
          <p:cNvPr id="3" name="Imagine 2" descr="O imagine care conține îmbrăcăminte, de interior, persoană, costum&#10;&#10;Conținutul generat de inteligența artificială poate fi incorect.">
            <a:extLst>
              <a:ext uri="{FF2B5EF4-FFF2-40B4-BE49-F238E27FC236}">
                <a16:creationId xmlns:a16="http://schemas.microsoft.com/office/drawing/2014/main" id="{EFE54B1C-9E7E-E0B4-C62E-79A8AE3DE0E0}"/>
              </a:ext>
            </a:extLst>
          </p:cNvPr>
          <p:cNvPicPr>
            <a:picLocks noChangeAspect="1"/>
          </p:cNvPicPr>
          <p:nvPr/>
        </p:nvPicPr>
        <p:blipFill>
          <a:blip r:embed="rId6"/>
          <a:stretch>
            <a:fillRect/>
          </a:stretch>
        </p:blipFill>
        <p:spPr>
          <a:xfrm>
            <a:off x="3298956" y="-8336"/>
            <a:ext cx="3057314" cy="2278539"/>
          </a:xfrm>
          <a:prstGeom prst="rect">
            <a:avLst/>
          </a:prstGeom>
        </p:spPr>
      </p:pic>
      <p:pic>
        <p:nvPicPr>
          <p:cNvPr id="5" name="Imagine 4" descr="O imagine care conține Chip de om, îmbrăcăminte, persoană, microfon&#10;&#10;Conținutul generat de inteligența artificială poate fi incorect.">
            <a:extLst>
              <a:ext uri="{FF2B5EF4-FFF2-40B4-BE49-F238E27FC236}">
                <a16:creationId xmlns:a16="http://schemas.microsoft.com/office/drawing/2014/main" id="{93E06F77-1B2B-7D6E-E056-5D0099F7EE38}"/>
              </a:ext>
            </a:extLst>
          </p:cNvPr>
          <p:cNvPicPr>
            <a:picLocks noChangeAspect="1"/>
          </p:cNvPicPr>
          <p:nvPr/>
        </p:nvPicPr>
        <p:blipFill>
          <a:blip r:embed="rId7"/>
          <a:stretch>
            <a:fillRect/>
          </a:stretch>
        </p:blipFill>
        <p:spPr>
          <a:xfrm>
            <a:off x="3489620" y="2283424"/>
            <a:ext cx="4192367" cy="2106521"/>
          </a:xfrm>
          <a:prstGeom prst="rect">
            <a:avLst/>
          </a:prstGeom>
        </p:spPr>
      </p:pic>
      <p:pic>
        <p:nvPicPr>
          <p:cNvPr id="7" name="Imagine 6" descr="O imagine care conține Chip de om, îmbrăcăminte, persoană, cravată&#10;&#10;Conținutul generat de inteligența artificială poate fi incorect.">
            <a:extLst>
              <a:ext uri="{FF2B5EF4-FFF2-40B4-BE49-F238E27FC236}">
                <a16:creationId xmlns:a16="http://schemas.microsoft.com/office/drawing/2014/main" id="{6AE346E3-5FED-D33B-9776-A011D48A12E0}"/>
              </a:ext>
            </a:extLst>
          </p:cNvPr>
          <p:cNvPicPr>
            <a:picLocks noChangeAspect="1"/>
          </p:cNvPicPr>
          <p:nvPr/>
        </p:nvPicPr>
        <p:blipFill>
          <a:blip r:embed="rId8"/>
          <a:stretch>
            <a:fillRect/>
          </a:stretch>
        </p:blipFill>
        <p:spPr>
          <a:xfrm>
            <a:off x="-7116" y="2270203"/>
            <a:ext cx="1758132" cy="2106520"/>
          </a:xfrm>
          <a:prstGeom prst="rect">
            <a:avLst/>
          </a:prstGeom>
        </p:spPr>
      </p:pic>
      <p:pic>
        <p:nvPicPr>
          <p:cNvPr id="14" name="Imagine 13" descr="O imagine care conține persoană, îmbrăcăminte, Chip de om, om&#10;&#10;Conținutul generat de inteligența artificială poate fi incorect.">
            <a:extLst>
              <a:ext uri="{FF2B5EF4-FFF2-40B4-BE49-F238E27FC236}">
                <a16:creationId xmlns:a16="http://schemas.microsoft.com/office/drawing/2014/main" id="{2BD90591-770A-DC0E-5508-76C72796DD70}"/>
              </a:ext>
            </a:extLst>
          </p:cNvPr>
          <p:cNvPicPr>
            <a:picLocks noChangeAspect="1"/>
          </p:cNvPicPr>
          <p:nvPr/>
        </p:nvPicPr>
        <p:blipFill>
          <a:blip r:embed="rId9"/>
          <a:stretch>
            <a:fillRect/>
          </a:stretch>
        </p:blipFill>
        <p:spPr>
          <a:xfrm>
            <a:off x="9586979" y="2281170"/>
            <a:ext cx="2602607" cy="2084586"/>
          </a:xfrm>
          <a:prstGeom prst="rect">
            <a:avLst/>
          </a:prstGeom>
        </p:spPr>
      </p:pic>
      <p:pic>
        <p:nvPicPr>
          <p:cNvPr id="3074" name="Picture 2" descr="Nu este disponibilă nicio descriere pentru fotografie.">
            <a:extLst>
              <a:ext uri="{FF2B5EF4-FFF2-40B4-BE49-F238E27FC236}">
                <a16:creationId xmlns:a16="http://schemas.microsoft.com/office/drawing/2014/main" id="{6226A147-6E96-83D5-8D89-13041E1FE0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6350" y="4365919"/>
            <a:ext cx="5543236" cy="24922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u este disponibilă nicio descriere pentru fotografie.">
            <a:extLst>
              <a:ext uri="{FF2B5EF4-FFF2-40B4-BE49-F238E27FC236}">
                <a16:creationId xmlns:a16="http://schemas.microsoft.com/office/drawing/2014/main" id="{4E1AD496-F691-72E1-2D0F-1F39A2BFE0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16" y="4365919"/>
            <a:ext cx="4710660" cy="24945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u este disponibilă nicio descriere pentru fotografie.">
            <a:extLst>
              <a:ext uri="{FF2B5EF4-FFF2-40B4-BE49-F238E27FC236}">
                <a16:creationId xmlns:a16="http://schemas.microsoft.com/office/drawing/2014/main" id="{958CF8A8-5718-9B25-4626-426E2FA318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56270" y="6739"/>
            <a:ext cx="5835730" cy="227459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r putea fi o imagine cu unul sau mai mulţi oameni şi persoane studiind">
            <a:extLst>
              <a:ext uri="{FF2B5EF4-FFF2-40B4-BE49-F238E27FC236}">
                <a16:creationId xmlns:a16="http://schemas.microsoft.com/office/drawing/2014/main" id="{59AA641F-61CE-9D1A-F870-C9AA30792C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95223" y="2278109"/>
            <a:ext cx="2290100" cy="2078299"/>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ine 10" descr="O imagine care conține text, Pupitru, Vorbit în public, Vorbire">
            <a:extLst>
              <a:ext uri="{FF2B5EF4-FFF2-40B4-BE49-F238E27FC236}">
                <a16:creationId xmlns:a16="http://schemas.microsoft.com/office/drawing/2014/main" id="{11FCB90B-9756-5BA6-AB30-CC643CC61324}"/>
              </a:ext>
            </a:extLst>
          </p:cNvPr>
          <p:cNvPicPr>
            <a:picLocks noChangeAspect="1"/>
          </p:cNvPicPr>
          <p:nvPr/>
        </p:nvPicPr>
        <p:blipFill>
          <a:blip r:embed="rId14"/>
          <a:stretch>
            <a:fillRect/>
          </a:stretch>
        </p:blipFill>
        <p:spPr>
          <a:xfrm>
            <a:off x="6645070" y="4361960"/>
            <a:ext cx="2691435" cy="2493759"/>
          </a:xfrm>
          <a:prstGeom prst="rect">
            <a:avLst/>
          </a:prstGeom>
        </p:spPr>
      </p:pic>
    </p:spTree>
    <p:extLst>
      <p:ext uri="{BB962C8B-B14F-4D97-AF65-F5344CB8AC3E}">
        <p14:creationId xmlns:p14="http://schemas.microsoft.com/office/powerpoint/2010/main" val="1528979502"/>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r putea fi o imagine cu unul sau mai mulţi oameni şi persoane studiind">
            <a:extLst>
              <a:ext uri="{FF2B5EF4-FFF2-40B4-BE49-F238E27FC236}">
                <a16:creationId xmlns:a16="http://schemas.microsoft.com/office/drawing/2014/main" id="{36620BF2-7AD3-0C28-0801-4F703A9BA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5209" y="2493280"/>
            <a:ext cx="2516791" cy="1636937"/>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Ar putea fi o imagine cu 1 persoană, studiu şi zâmbind">
            <a:extLst>
              <a:ext uri="{FF2B5EF4-FFF2-40B4-BE49-F238E27FC236}">
                <a16:creationId xmlns:a16="http://schemas.microsoft.com/office/drawing/2014/main" id="{1DA7BBB9-AC1F-8933-DC87-725358939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781" y="4724595"/>
            <a:ext cx="1484494" cy="213340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ine 11" descr="O imagine care conține persoană, de interior, text, Chip de om&#10;&#10;Conținutul generat de inteligența artificială poate fi incorect.">
            <a:extLst>
              <a:ext uri="{FF2B5EF4-FFF2-40B4-BE49-F238E27FC236}">
                <a16:creationId xmlns:a16="http://schemas.microsoft.com/office/drawing/2014/main" id="{246BE612-39CF-771A-B355-D340CB49D60A}"/>
              </a:ext>
            </a:extLst>
          </p:cNvPr>
          <p:cNvPicPr>
            <a:picLocks noChangeAspect="1"/>
          </p:cNvPicPr>
          <p:nvPr/>
        </p:nvPicPr>
        <p:blipFill>
          <a:blip r:embed="rId4"/>
          <a:stretch>
            <a:fillRect/>
          </a:stretch>
        </p:blipFill>
        <p:spPr>
          <a:xfrm>
            <a:off x="9478275" y="4137246"/>
            <a:ext cx="2713725" cy="2713725"/>
          </a:xfrm>
          <a:prstGeom prst="rect">
            <a:avLst/>
          </a:prstGeom>
        </p:spPr>
      </p:pic>
      <p:pic>
        <p:nvPicPr>
          <p:cNvPr id="9" name="Picture 2" descr="Nu este disponibilă nicio descriere pentru fotografie.">
            <a:extLst>
              <a:ext uri="{FF2B5EF4-FFF2-40B4-BE49-F238E27FC236}">
                <a16:creationId xmlns:a16="http://schemas.microsoft.com/office/drawing/2014/main" id="{DD33DA86-26E2-A35B-83AD-DF446858F1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240" y="2015850"/>
            <a:ext cx="3921896" cy="29414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u este disponibilă nicio descriere pentru fotografie.">
            <a:extLst>
              <a:ext uri="{FF2B5EF4-FFF2-40B4-BE49-F238E27FC236}">
                <a16:creationId xmlns:a16="http://schemas.microsoft.com/office/drawing/2014/main" id="{67FDEA37-CB8B-BF66-86F5-F5A570C580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067"/>
            <a:ext cx="3960796" cy="258820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u este disponibilă nicio descriere pentru fotografie.">
            <a:extLst>
              <a:ext uri="{FF2B5EF4-FFF2-40B4-BE49-F238E27FC236}">
                <a16:creationId xmlns:a16="http://schemas.microsoft.com/office/drawing/2014/main" id="{34FE0B6C-3417-8B62-3A91-D28E9BB53B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584840"/>
            <a:ext cx="3448429" cy="23721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u este disponibilă nicio descriere pentru fotografie.">
            <a:extLst>
              <a:ext uri="{FF2B5EF4-FFF2-40B4-BE49-F238E27FC236}">
                <a16:creationId xmlns:a16="http://schemas.microsoft.com/office/drawing/2014/main" id="{9FBAF1CA-4BC9-A984-181D-D4BFF7EDE8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4581" y="4957539"/>
            <a:ext cx="4075829" cy="190046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u este disponibilă nicio descriere pentru fotografie.">
            <a:extLst>
              <a:ext uri="{FF2B5EF4-FFF2-40B4-BE49-F238E27FC236}">
                <a16:creationId xmlns:a16="http://schemas.microsoft.com/office/drawing/2014/main" id="{BC5E6B4B-1C9F-FFCF-A1D1-0A051FA1E2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9" y="4957008"/>
            <a:ext cx="4075828" cy="190099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Ar putea fi o imagine cu 5 persoane şi text">
            <a:extLst>
              <a:ext uri="{FF2B5EF4-FFF2-40B4-BE49-F238E27FC236}">
                <a16:creationId xmlns:a16="http://schemas.microsoft.com/office/drawing/2014/main" id="{5F190695-C16B-A109-C2C3-527D22E31E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48429" y="2588335"/>
            <a:ext cx="3043811" cy="237137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ine 6" descr="O imagine care conține Chip de om, persoană, îmbrăcăminte, om&#10;&#10;Conținutul generat de inteligența artificială poate fi incorect.">
            <a:extLst>
              <a:ext uri="{FF2B5EF4-FFF2-40B4-BE49-F238E27FC236}">
                <a16:creationId xmlns:a16="http://schemas.microsoft.com/office/drawing/2014/main" id="{DCFE6F71-DA19-33D2-E661-188081364DF8}"/>
              </a:ext>
            </a:extLst>
          </p:cNvPr>
          <p:cNvPicPr>
            <a:picLocks noChangeAspect="1"/>
          </p:cNvPicPr>
          <p:nvPr/>
        </p:nvPicPr>
        <p:blipFill>
          <a:blip r:embed="rId11"/>
          <a:stretch>
            <a:fillRect/>
          </a:stretch>
        </p:blipFill>
        <p:spPr>
          <a:xfrm>
            <a:off x="9638697" y="-3153"/>
            <a:ext cx="2553303" cy="2582378"/>
          </a:xfrm>
          <a:prstGeom prst="rect">
            <a:avLst/>
          </a:prstGeom>
        </p:spPr>
      </p:pic>
      <p:sp>
        <p:nvSpPr>
          <p:cNvPr id="10" name="AutoShape 22">
            <a:extLst>
              <a:ext uri="{FF2B5EF4-FFF2-40B4-BE49-F238E27FC236}">
                <a16:creationId xmlns:a16="http://schemas.microsoft.com/office/drawing/2014/main" id="{61192308-7C27-86C7-96B7-A1D83B1905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2052" name="Picture 4" descr="Ar putea fi o imagine cu 4 persoane">
            <a:extLst>
              <a:ext uri="{FF2B5EF4-FFF2-40B4-BE49-F238E27FC236}">
                <a16:creationId xmlns:a16="http://schemas.microsoft.com/office/drawing/2014/main" id="{DC9D2BCD-A980-7657-3CE2-7E6A830AD8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95213" y="0"/>
            <a:ext cx="3452260" cy="25891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r putea fi o imagine cu 1 persoană şi studiu">
            <a:extLst>
              <a:ext uri="{FF2B5EF4-FFF2-40B4-BE49-F238E27FC236}">
                <a16:creationId xmlns:a16="http://schemas.microsoft.com/office/drawing/2014/main" id="{A6DA48D6-798A-4603-210A-C757511D5D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43642" y="-12426"/>
            <a:ext cx="3452259" cy="2589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939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7ADFB-E0B9-849C-B00A-BAAEAE704B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E153C-C3C7-5865-6A98-EBB3D3529C5D}"/>
              </a:ext>
            </a:extLst>
          </p:cNvPr>
          <p:cNvSpPr txBox="1">
            <a:spLocks/>
          </p:cNvSpPr>
          <p:nvPr/>
        </p:nvSpPr>
        <p:spPr>
          <a:xfrm>
            <a:off x="403779" y="172528"/>
            <a:ext cx="4658875"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III.3. </a:t>
            </a:r>
            <a:r>
              <a:rPr lang="ro-RO" sz="1800" b="1" noProof="0" dirty="0" err="1">
                <a:solidFill>
                  <a:schemeClr val="tx1"/>
                </a:solidFill>
                <a:latin typeface="Montserrat" panose="00000500000000000000" pitchFamily="2" charset="-18"/>
              </a:rPr>
              <a:t>SEMINARii</a:t>
            </a:r>
            <a:r>
              <a:rPr lang="ro-RO" sz="1800" b="1" noProof="0" dirty="0">
                <a:solidFill>
                  <a:schemeClr val="tx1"/>
                </a:solidFill>
                <a:latin typeface="Montserrat" panose="00000500000000000000" pitchFamily="2" charset="-18"/>
              </a:rPr>
              <a:t> DE CERCETARE</a:t>
            </a:r>
          </a:p>
        </p:txBody>
      </p:sp>
      <p:pic>
        <p:nvPicPr>
          <p:cNvPr id="4" name="Imagine 3">
            <a:extLst>
              <a:ext uri="{FF2B5EF4-FFF2-40B4-BE49-F238E27FC236}">
                <a16:creationId xmlns:a16="http://schemas.microsoft.com/office/drawing/2014/main" id="{A23EEC26-D7A3-1B7C-A965-650A78E6C297}"/>
              </a:ext>
            </a:extLst>
          </p:cNvPr>
          <p:cNvPicPr>
            <a:picLocks noChangeAspect="1"/>
          </p:cNvPicPr>
          <p:nvPr/>
        </p:nvPicPr>
        <p:blipFill>
          <a:blip r:embed="rId3"/>
          <a:stretch>
            <a:fillRect/>
          </a:stretch>
        </p:blipFill>
        <p:spPr>
          <a:xfrm>
            <a:off x="361299" y="792205"/>
            <a:ext cx="11351958" cy="4359657"/>
          </a:xfrm>
          <a:prstGeom prst="rect">
            <a:avLst/>
          </a:prstGeom>
          <a:ln>
            <a:noFill/>
          </a:ln>
          <a:effectLst>
            <a:outerShdw blurRad="292100" dist="139700" dir="2700000" algn="tl" rotWithShape="0">
              <a:srgbClr val="333333">
                <a:alpha val="65000"/>
              </a:srgbClr>
            </a:outerShdw>
          </a:effectLst>
        </p:spPr>
      </p:pic>
      <p:sp>
        <p:nvSpPr>
          <p:cNvPr id="6" name="CasetăText 5">
            <a:extLst>
              <a:ext uri="{FF2B5EF4-FFF2-40B4-BE49-F238E27FC236}">
                <a16:creationId xmlns:a16="http://schemas.microsoft.com/office/drawing/2014/main" id="{5AB96741-A54B-882D-6C92-DCACB72DEEF0}"/>
              </a:ext>
            </a:extLst>
          </p:cNvPr>
          <p:cNvSpPr txBox="1"/>
          <p:nvPr/>
        </p:nvSpPr>
        <p:spPr>
          <a:xfrm>
            <a:off x="3407813" y="3559469"/>
            <a:ext cx="6744257" cy="28931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o-RO" sz="1400" b="1" noProof="0" dirty="0" err="1">
                <a:latin typeface="Montserrat" panose="00000500000000000000" pitchFamily="2" charset="-18"/>
              </a:rPr>
              <a:t>Seminarii</a:t>
            </a:r>
            <a:r>
              <a:rPr lang="ro-RO" sz="1400" noProof="0" dirty="0">
                <a:latin typeface="Montserrat" panose="00000500000000000000" pitchFamily="2" charset="-18"/>
              </a:rPr>
              <a:t> dedicate prezentării și discutării </a:t>
            </a:r>
            <a:r>
              <a:rPr lang="ro-RO" sz="1400" b="1" noProof="0" dirty="0">
                <a:latin typeface="Montserrat" panose="00000500000000000000" pitchFamily="2" charset="-18"/>
              </a:rPr>
              <a:t>temelor individuale de cercetare</a:t>
            </a:r>
            <a:r>
              <a:rPr lang="ro-RO" sz="1400" noProof="0" dirty="0">
                <a:latin typeface="Montserrat" panose="00000500000000000000" pitchFamily="2" charset="-18"/>
              </a:rPr>
              <a:t>. </a:t>
            </a:r>
          </a:p>
          <a:p>
            <a:pPr algn="just"/>
            <a:r>
              <a:rPr lang="ro-RO" sz="1400" noProof="0" dirty="0">
                <a:latin typeface="Montserrat" panose="00000500000000000000" pitchFamily="2" charset="-18"/>
              </a:rPr>
              <a:t>Seminarele sunt </a:t>
            </a:r>
            <a:r>
              <a:rPr lang="ro-RO" sz="1400" b="1" noProof="0" dirty="0">
                <a:latin typeface="Montserrat" panose="00000500000000000000" pitchFamily="2" charset="-18"/>
              </a:rPr>
              <a:t>publice</a:t>
            </a:r>
            <a:r>
              <a:rPr lang="ro-RO" sz="1400" noProof="0" dirty="0">
                <a:latin typeface="Montserrat" panose="00000500000000000000" pitchFamily="2" charset="-18"/>
              </a:rPr>
              <a:t>, iar </a:t>
            </a:r>
            <a:r>
              <a:rPr lang="ro-RO" sz="1400" b="1" noProof="0" dirty="0">
                <a:latin typeface="Montserrat" panose="00000500000000000000" pitchFamily="2" charset="-18"/>
              </a:rPr>
              <a:t>calendarul este actualizat permanent</a:t>
            </a:r>
            <a:r>
              <a:rPr lang="ro-RO" sz="1400" noProof="0" dirty="0">
                <a:latin typeface="Montserrat" panose="00000500000000000000" pitchFamily="2" charset="-18"/>
              </a:rPr>
              <a:t> </a:t>
            </a:r>
            <a:r>
              <a:rPr lang="ro-RO" sz="1400" b="1" noProof="0" dirty="0">
                <a:latin typeface="Montserrat" panose="00000500000000000000" pitchFamily="2" charset="-18"/>
              </a:rPr>
              <a:t>pe site-ul ICJ</a:t>
            </a:r>
            <a:r>
              <a:rPr lang="ro-RO" sz="1400" noProof="0" dirty="0">
                <a:latin typeface="Montserrat" panose="00000500000000000000" pitchFamily="2" charset="-18"/>
              </a:rPr>
              <a:t>.</a:t>
            </a:r>
          </a:p>
          <a:p>
            <a:pPr marL="285750" indent="-285750" algn="just">
              <a:buFont typeface="Wingdings" panose="05000000000000000000" pitchFamily="2" charset="2"/>
              <a:buChar char="§"/>
            </a:pPr>
            <a:endParaRPr lang="ro-RO" sz="1400" noProof="0" dirty="0">
              <a:latin typeface="Montserrat" panose="00000500000000000000" pitchFamily="2" charset="-18"/>
            </a:endParaRPr>
          </a:p>
          <a:p>
            <a:pPr marL="285750" indent="-285750" algn="just">
              <a:buFont typeface="Wingdings" panose="05000000000000000000" pitchFamily="2" charset="2"/>
              <a:buChar char="§"/>
            </a:pPr>
            <a:r>
              <a:rPr lang="ro-RO" sz="1400" b="1" noProof="0" dirty="0">
                <a:solidFill>
                  <a:schemeClr val="accent1"/>
                </a:solidFill>
                <a:latin typeface="Montserrat" panose="00000500000000000000" pitchFamily="2" charset="-18"/>
              </a:rPr>
              <a:t>Trimestrul I 2025: </a:t>
            </a:r>
            <a:r>
              <a:rPr lang="ro-RO" sz="1400" b="1" noProof="0" dirty="0">
                <a:latin typeface="Montserrat" panose="00000500000000000000" pitchFamily="2" charset="-18"/>
              </a:rPr>
              <a:t>14 seminare</a:t>
            </a:r>
          </a:p>
          <a:p>
            <a:pPr algn="just">
              <a:buNone/>
            </a:pPr>
            <a:endParaRPr lang="ro-RO" sz="1400" b="1" noProof="0" dirty="0">
              <a:latin typeface="Montserrat" panose="00000500000000000000" pitchFamily="2" charset="-18"/>
            </a:endParaRPr>
          </a:p>
          <a:p>
            <a:pPr marL="285750" indent="-285750" algn="just">
              <a:buFont typeface="Wingdings" panose="05000000000000000000" pitchFamily="2" charset="2"/>
              <a:buChar char="§"/>
            </a:pPr>
            <a:r>
              <a:rPr lang="ro-RO" sz="1400" b="1" noProof="0" dirty="0">
                <a:solidFill>
                  <a:schemeClr val="accent1"/>
                </a:solidFill>
                <a:latin typeface="Montserrat" panose="00000500000000000000" pitchFamily="2" charset="-18"/>
              </a:rPr>
              <a:t>Trimestrul II 2025: </a:t>
            </a:r>
            <a:r>
              <a:rPr lang="ro-RO" sz="1400" b="1" noProof="0" dirty="0">
                <a:latin typeface="Montserrat" panose="00000500000000000000" pitchFamily="2" charset="-18"/>
              </a:rPr>
              <a:t>14 seminare</a:t>
            </a:r>
          </a:p>
          <a:p>
            <a:pPr algn="just">
              <a:buNone/>
            </a:pPr>
            <a:endParaRPr lang="ro-RO" sz="1400" b="1" noProof="0" dirty="0">
              <a:latin typeface="Montserrat" panose="00000500000000000000" pitchFamily="2" charset="-18"/>
            </a:endParaRPr>
          </a:p>
          <a:p>
            <a:pPr marL="285750" indent="-285750" algn="just">
              <a:buFont typeface="Wingdings" panose="05000000000000000000" pitchFamily="2" charset="2"/>
              <a:buChar char="§"/>
            </a:pPr>
            <a:r>
              <a:rPr lang="ro-RO" sz="1400" b="1" noProof="0" dirty="0">
                <a:solidFill>
                  <a:schemeClr val="accent1"/>
                </a:solidFill>
                <a:latin typeface="Montserrat" panose="00000500000000000000" pitchFamily="2" charset="-18"/>
              </a:rPr>
              <a:t>Trimestrul IV 2025: </a:t>
            </a:r>
            <a:r>
              <a:rPr lang="ro-RO" sz="1400" b="1" noProof="0" dirty="0">
                <a:latin typeface="Montserrat" panose="00000500000000000000" pitchFamily="2" charset="-18"/>
              </a:rPr>
              <a:t>16 seminare </a:t>
            </a:r>
          </a:p>
          <a:p>
            <a:pPr algn="just">
              <a:buNone/>
            </a:pPr>
            <a:endParaRPr lang="ro-RO" sz="1400" b="1" noProof="0" dirty="0">
              <a:latin typeface="Montserrat" panose="00000500000000000000" pitchFamily="2" charset="-18"/>
            </a:endParaRPr>
          </a:p>
          <a:p>
            <a:pPr algn="just">
              <a:buNone/>
            </a:pPr>
            <a:r>
              <a:rPr lang="ro-RO" sz="1400" b="1" noProof="0" dirty="0">
                <a:solidFill>
                  <a:schemeClr val="accent1"/>
                </a:solidFill>
                <a:latin typeface="Montserrat" panose="00000500000000000000" pitchFamily="2" charset="-18"/>
              </a:rPr>
              <a:t>Obiectiv</a:t>
            </a:r>
            <a:r>
              <a:rPr lang="ro-RO" sz="1400" noProof="0" dirty="0">
                <a:solidFill>
                  <a:schemeClr val="tx1"/>
                </a:solidFill>
                <a:latin typeface="Montserrat" panose="00000500000000000000" pitchFamily="2" charset="-18"/>
              </a:rPr>
              <a:t>:</a:t>
            </a:r>
            <a:r>
              <a:rPr lang="ro-RO" sz="1400" b="1" noProof="0" dirty="0">
                <a:solidFill>
                  <a:schemeClr val="accent1"/>
                </a:solidFill>
                <a:latin typeface="Montserrat" panose="00000500000000000000" pitchFamily="2" charset="-18"/>
              </a:rPr>
              <a:t> </a:t>
            </a:r>
            <a:r>
              <a:rPr lang="ro-RO" sz="1400" noProof="0" dirty="0">
                <a:latin typeface="Montserrat" panose="00000500000000000000" pitchFamily="2" charset="-18"/>
              </a:rPr>
              <a:t>Crearea unui cadru </a:t>
            </a:r>
            <a:r>
              <a:rPr lang="ro-RO" sz="1400" b="1" noProof="0" dirty="0">
                <a:latin typeface="Montserrat" panose="00000500000000000000" pitchFamily="2" charset="-18"/>
              </a:rPr>
              <a:t>constant, public și interactiv</a:t>
            </a:r>
            <a:r>
              <a:rPr lang="ro-RO" sz="1400" noProof="0" dirty="0">
                <a:latin typeface="Montserrat" panose="00000500000000000000" pitchFamily="2" charset="-18"/>
              </a:rPr>
              <a:t> pentru diseminarea timpurie a rezultatelor de cercetare.</a:t>
            </a:r>
          </a:p>
        </p:txBody>
      </p:sp>
    </p:spTree>
    <p:extLst>
      <p:ext uri="{BB962C8B-B14F-4D97-AF65-F5344CB8AC3E}">
        <p14:creationId xmlns:p14="http://schemas.microsoft.com/office/powerpoint/2010/main" val="27640539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8DA61-AB5A-DE4C-0C82-6DD5B1B05294}"/>
            </a:ext>
          </a:extLst>
        </p:cNvPr>
        <p:cNvGrpSpPr/>
        <p:nvPr/>
      </p:nvGrpSpPr>
      <p:grpSpPr>
        <a:xfrm>
          <a:off x="0" y="0"/>
          <a:ext cx="0" cy="0"/>
          <a:chOff x="0" y="0"/>
          <a:chExt cx="0" cy="0"/>
        </a:xfrm>
      </p:grpSpPr>
      <p:sp>
        <p:nvSpPr>
          <p:cNvPr id="10" name="AutoShape 2" descr="Home - REFLECTIONS">
            <a:extLst>
              <a:ext uri="{FF2B5EF4-FFF2-40B4-BE49-F238E27FC236}">
                <a16:creationId xmlns:a16="http://schemas.microsoft.com/office/drawing/2014/main" id="{1397C914-CCC9-03BF-8017-FAF2984723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noProof="0" dirty="0"/>
          </a:p>
        </p:txBody>
      </p:sp>
      <p:sp>
        <p:nvSpPr>
          <p:cNvPr id="15" name="AutoShape 12">
            <a:extLst>
              <a:ext uri="{FF2B5EF4-FFF2-40B4-BE49-F238E27FC236}">
                <a16:creationId xmlns:a16="http://schemas.microsoft.com/office/drawing/2014/main" id="{14E693CB-4AB2-CF0A-596D-F8871A21736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noProof="0" dirty="0"/>
          </a:p>
        </p:txBody>
      </p:sp>
      <p:graphicFrame>
        <p:nvGraphicFramePr>
          <p:cNvPr id="5" name="Diagramă 4">
            <a:extLst>
              <a:ext uri="{FF2B5EF4-FFF2-40B4-BE49-F238E27FC236}">
                <a16:creationId xmlns:a16="http://schemas.microsoft.com/office/drawing/2014/main" id="{9BCF0C7E-1D62-F963-8C29-8A78C83FA337}"/>
              </a:ext>
            </a:extLst>
          </p:cNvPr>
          <p:cNvGraphicFramePr/>
          <p:nvPr>
            <p:extLst>
              <p:ext uri="{D42A27DB-BD31-4B8C-83A1-F6EECF244321}">
                <p14:modId xmlns:p14="http://schemas.microsoft.com/office/powerpoint/2010/main" val="3913526346"/>
              </p:ext>
            </p:extLst>
          </p:nvPr>
        </p:nvGraphicFramePr>
        <p:xfrm>
          <a:off x="4732575" y="935015"/>
          <a:ext cx="7149171" cy="482347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026CEFC7-3CB4-D5BB-8273-F32CEF995E4C}"/>
              </a:ext>
            </a:extLst>
          </p:cNvPr>
          <p:cNvSpPr txBox="1">
            <a:spLocks/>
          </p:cNvSpPr>
          <p:nvPr/>
        </p:nvSpPr>
        <p:spPr>
          <a:xfrm>
            <a:off x="403780" y="394110"/>
            <a:ext cx="6706238" cy="404317"/>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iII.4. Manifestări științifice organizate</a:t>
            </a:r>
          </a:p>
        </p:txBody>
      </p:sp>
      <p:pic>
        <p:nvPicPr>
          <p:cNvPr id="12" name="Imagine 11" descr="O imagine care conține om, ilustrație, îmbrăcăminte, desen animat">
            <a:extLst>
              <a:ext uri="{FF2B5EF4-FFF2-40B4-BE49-F238E27FC236}">
                <a16:creationId xmlns:a16="http://schemas.microsoft.com/office/drawing/2014/main" id="{1D17A494-06D5-7456-82A4-B85ABA2673D8}"/>
              </a:ext>
            </a:extLst>
          </p:cNvPr>
          <p:cNvPicPr>
            <a:picLocks noChangeAspect="1"/>
          </p:cNvPicPr>
          <p:nvPr/>
        </p:nvPicPr>
        <p:blipFill>
          <a:blip r:embed="rId4"/>
          <a:stretch>
            <a:fillRect/>
          </a:stretch>
        </p:blipFill>
        <p:spPr>
          <a:xfrm>
            <a:off x="66447" y="1224574"/>
            <a:ext cx="5522544" cy="5522544"/>
          </a:xfrm>
          <a:prstGeom prst="rect">
            <a:avLst/>
          </a:prstGeom>
        </p:spPr>
      </p:pic>
      <p:sp>
        <p:nvSpPr>
          <p:cNvPr id="17" name="CasetăText 16">
            <a:extLst>
              <a:ext uri="{FF2B5EF4-FFF2-40B4-BE49-F238E27FC236}">
                <a16:creationId xmlns:a16="http://schemas.microsoft.com/office/drawing/2014/main" id="{0EFF6307-B108-4886-5128-26C67C2F5156}"/>
              </a:ext>
            </a:extLst>
          </p:cNvPr>
          <p:cNvSpPr txBox="1"/>
          <p:nvPr/>
        </p:nvSpPr>
        <p:spPr>
          <a:xfrm>
            <a:off x="6999993" y="5991194"/>
            <a:ext cx="4771234"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o-RO" sz="1400" noProof="0" dirty="0">
                <a:latin typeface="Montserrat" panose="00000500000000000000" pitchFamily="2" charset="-18"/>
              </a:rPr>
              <a:t>În anul 2025, pe lângă cele </a:t>
            </a:r>
            <a:r>
              <a:rPr lang="ro-RO" sz="1400" b="1" noProof="0" dirty="0">
                <a:latin typeface="Montserrat" panose="00000500000000000000" pitchFamily="2" charset="-18"/>
              </a:rPr>
              <a:t>36 de evenimente</a:t>
            </a:r>
            <a:r>
              <a:rPr lang="ro-RO" sz="1400" noProof="0" dirty="0">
                <a:latin typeface="Montserrat" panose="00000500000000000000" pitchFamily="2" charset="-18"/>
              </a:rPr>
              <a:t>, au fost organizate și </a:t>
            </a:r>
            <a:r>
              <a:rPr lang="ro-RO" sz="1400" b="1" noProof="0" dirty="0">
                <a:latin typeface="Montserrat" panose="00000500000000000000" pitchFamily="2" charset="-18"/>
              </a:rPr>
              <a:t>44 de seminarii de cercetare</a:t>
            </a:r>
            <a:r>
              <a:rPr lang="ro-RO" sz="1400" noProof="0" dirty="0">
                <a:latin typeface="Montserrat" panose="00000500000000000000" pitchFamily="2" charset="-18"/>
              </a:rPr>
              <a:t>.</a:t>
            </a:r>
            <a:endParaRPr lang="ro-RO" sz="1400" noProof="0" dirty="0"/>
          </a:p>
        </p:txBody>
      </p:sp>
      <p:pic>
        <p:nvPicPr>
          <p:cNvPr id="19" name="Grafic 18" descr="Information outline">
            <a:extLst>
              <a:ext uri="{FF2B5EF4-FFF2-40B4-BE49-F238E27FC236}">
                <a16:creationId xmlns:a16="http://schemas.microsoft.com/office/drawing/2014/main" id="{F8115EB8-A757-FE35-DDBC-FBFC44340E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79646" y="5795604"/>
            <a:ext cx="914400" cy="914400"/>
          </a:xfrm>
          <a:prstGeom prst="rect">
            <a:avLst/>
          </a:prstGeom>
        </p:spPr>
      </p:pic>
    </p:spTree>
    <p:extLst>
      <p:ext uri="{BB962C8B-B14F-4D97-AF65-F5344CB8AC3E}">
        <p14:creationId xmlns:p14="http://schemas.microsoft.com/office/powerpoint/2010/main" val="3135031077"/>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EA45-D59C-07AA-A896-466BEFEF2D73}"/>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4BCFFE6-759B-A580-66F3-6A3A477372C2}"/>
              </a:ext>
            </a:extLst>
          </p:cNvPr>
          <p:cNvSpPr txBox="1">
            <a:spLocks/>
          </p:cNvSpPr>
          <p:nvPr/>
        </p:nvSpPr>
        <p:spPr>
          <a:xfrm>
            <a:off x="6030909" y="2416657"/>
            <a:ext cx="4300509" cy="20246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lnSpc>
                <a:spcPct val="100000"/>
              </a:lnSpc>
            </a:pPr>
            <a:r>
              <a:rPr lang="ro-RO" sz="4000" b="1" noProof="0" dirty="0">
                <a:solidFill>
                  <a:schemeClr val="accent2"/>
                </a:solidFill>
                <a:latin typeface="Montserrat" panose="00000500000000000000" pitchFamily="2" charset="-18"/>
              </a:rPr>
              <a:t>IV</a:t>
            </a:r>
          </a:p>
          <a:p>
            <a:pPr algn="ctr">
              <a:lnSpc>
                <a:spcPct val="100000"/>
              </a:lnSpc>
            </a:pPr>
            <a:endParaRPr lang="ro-RO" sz="4000" b="1" noProof="0" dirty="0">
              <a:solidFill>
                <a:schemeClr val="accent2"/>
              </a:solidFill>
              <a:latin typeface="Montserrat" panose="00000500000000000000" pitchFamily="2" charset="-18"/>
            </a:endParaRPr>
          </a:p>
          <a:p>
            <a:pPr algn="ctr">
              <a:lnSpc>
                <a:spcPct val="100000"/>
              </a:lnSpc>
            </a:pPr>
            <a:r>
              <a:rPr lang="ro-RO" sz="4000" b="1" noProof="0" dirty="0">
                <a:solidFill>
                  <a:schemeClr val="accent2"/>
                </a:solidFill>
                <a:latin typeface="Montserrat" panose="00000500000000000000" pitchFamily="2" charset="-18"/>
              </a:rPr>
              <a:t>Publicații</a:t>
            </a:r>
          </a:p>
        </p:txBody>
      </p:sp>
    </p:spTree>
    <p:extLst>
      <p:ext uri="{BB962C8B-B14F-4D97-AF65-F5344CB8AC3E}">
        <p14:creationId xmlns:p14="http://schemas.microsoft.com/office/powerpoint/2010/main" val="1843060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689D0-266D-FB56-0CD6-A41F1FEAFB01}"/>
            </a:ext>
          </a:extLst>
        </p:cNvPr>
        <p:cNvGrpSpPr/>
        <p:nvPr/>
      </p:nvGrpSpPr>
      <p:grpSpPr>
        <a:xfrm>
          <a:off x="0" y="0"/>
          <a:ext cx="0" cy="0"/>
          <a:chOff x="0" y="0"/>
          <a:chExt cx="0" cy="0"/>
        </a:xfrm>
      </p:grpSpPr>
      <p:pic>
        <p:nvPicPr>
          <p:cNvPr id="3080" name="Picture 8">
            <a:extLst>
              <a:ext uri="{FF2B5EF4-FFF2-40B4-BE49-F238E27FC236}">
                <a16:creationId xmlns:a16="http://schemas.microsoft.com/office/drawing/2014/main" id="{4E32B9D5-A90C-5738-EDE0-C70B86D65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9324" y="1501659"/>
            <a:ext cx="3027500" cy="3027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7710C7-0865-F70F-5577-A0A819AACF9D}"/>
              </a:ext>
            </a:extLst>
          </p:cNvPr>
          <p:cNvSpPr txBox="1">
            <a:spLocks/>
          </p:cNvSpPr>
          <p:nvPr/>
        </p:nvSpPr>
        <p:spPr>
          <a:xfrm>
            <a:off x="403779" y="172528"/>
            <a:ext cx="6947105"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IV.1. LUCRĂRI care au fost PUBLICATE</a:t>
            </a:r>
            <a:r>
              <a:rPr lang="en-US" sz="1800" b="1" noProof="0" dirty="0">
                <a:solidFill>
                  <a:schemeClr val="tx1"/>
                </a:solidFill>
                <a:latin typeface="Montserrat" panose="00000500000000000000" pitchFamily="2" charset="-18"/>
              </a:rPr>
              <a:t> </a:t>
            </a:r>
            <a:r>
              <a:rPr lang="ro-RO" sz="1800" b="1" noProof="0" dirty="0">
                <a:solidFill>
                  <a:schemeClr val="tx1"/>
                </a:solidFill>
                <a:latin typeface="Montserrat" panose="00000500000000000000" pitchFamily="2" charset="-18"/>
              </a:rPr>
              <a:t>î</a:t>
            </a:r>
            <a:r>
              <a:rPr lang="en-US" sz="1800" b="1" noProof="0" dirty="0">
                <a:solidFill>
                  <a:schemeClr val="tx1"/>
                </a:solidFill>
                <a:latin typeface="Montserrat" panose="00000500000000000000" pitchFamily="2" charset="-18"/>
              </a:rPr>
              <a:t>n 2025</a:t>
            </a:r>
            <a:endParaRPr lang="ro-RO" sz="1800" b="1" noProof="0" dirty="0">
              <a:solidFill>
                <a:schemeClr val="tx1"/>
              </a:solidFill>
              <a:latin typeface="Montserrat" panose="00000500000000000000" pitchFamily="2" charset="-18"/>
            </a:endParaRPr>
          </a:p>
        </p:txBody>
      </p:sp>
      <p:sp>
        <p:nvSpPr>
          <p:cNvPr id="4" name="CasetăText 3">
            <a:extLst>
              <a:ext uri="{FF2B5EF4-FFF2-40B4-BE49-F238E27FC236}">
                <a16:creationId xmlns:a16="http://schemas.microsoft.com/office/drawing/2014/main" id="{F962163D-512E-63D1-5DFA-7E3613FCFCDD}"/>
              </a:ext>
            </a:extLst>
          </p:cNvPr>
          <p:cNvSpPr txBox="1"/>
          <p:nvPr/>
        </p:nvSpPr>
        <p:spPr>
          <a:xfrm>
            <a:off x="315170" y="687966"/>
            <a:ext cx="7596370" cy="5909310"/>
          </a:xfrm>
          <a:prstGeom prst="rect">
            <a:avLst/>
          </a:prstGeom>
          <a:noFill/>
        </p:spPr>
        <p:txBody>
          <a:bodyPr wrap="square">
            <a:spAutoFit/>
          </a:bodyPr>
          <a:lstStyle/>
          <a:p>
            <a:pPr marL="285750" indent="-285750" algn="just">
              <a:buFont typeface="Wingdings" panose="05000000000000000000" pitchFamily="2" charset="2"/>
              <a:buChar char="§"/>
            </a:pPr>
            <a:r>
              <a:rPr lang="ro-RO" sz="1400" b="1" noProof="0" dirty="0">
                <a:latin typeface="Montserrat" panose="00000500000000000000" pitchFamily="2" charset="-18"/>
              </a:rPr>
              <a:t>„Dinamica legislativă și realitatea juridică”</a:t>
            </a:r>
            <a:r>
              <a:rPr lang="ro-RO" sz="1400" noProof="0" dirty="0">
                <a:latin typeface="Montserrat" panose="00000500000000000000" pitchFamily="2" charset="-18"/>
              </a:rPr>
              <a:t> </a:t>
            </a:r>
          </a:p>
          <a:p>
            <a:pPr marL="285750" indent="-285750" algn="just">
              <a:buFont typeface="Wingdings" panose="05000000000000000000" pitchFamily="2" charset="2"/>
              <a:buChar char="§"/>
            </a:pPr>
            <a:endParaRPr lang="ro-RO" sz="1400" noProof="0" dirty="0">
              <a:latin typeface="Montserrat" panose="00000500000000000000" pitchFamily="2" charset="-18"/>
            </a:endParaRPr>
          </a:p>
          <a:p>
            <a:pPr marL="285750" indent="-285750" algn="just">
              <a:buFont typeface="Wingdings" panose="05000000000000000000" pitchFamily="2" charset="2"/>
              <a:buChar char="§"/>
            </a:pPr>
            <a:r>
              <a:rPr lang="ro-RO" sz="1400" b="1" noProof="0" dirty="0">
                <a:latin typeface="Montserrat" panose="00000500000000000000" pitchFamily="2" charset="-18"/>
              </a:rPr>
              <a:t>„Enciclopedia juridică română, Vol. IV </a:t>
            </a:r>
            <a:r>
              <a:rPr lang="ro-RO" sz="1400" b="1" dirty="0">
                <a:latin typeface="Montserrat" panose="00000500000000000000" pitchFamily="2" charset="-18"/>
              </a:rPr>
              <a:t>-</a:t>
            </a:r>
            <a:r>
              <a:rPr lang="ro-RO" sz="1400" b="1" noProof="0" dirty="0">
                <a:latin typeface="Montserrat" panose="00000500000000000000" pitchFamily="2" charset="-18"/>
              </a:rPr>
              <a:t> J-N”</a:t>
            </a:r>
            <a:r>
              <a:rPr lang="ro-RO" sz="1400" noProof="0" dirty="0">
                <a:latin typeface="Montserrat" panose="00000500000000000000" pitchFamily="2" charset="-18"/>
              </a:rPr>
              <a:t> </a:t>
            </a:r>
          </a:p>
          <a:p>
            <a:pPr marL="285750" indent="-285750" algn="just">
              <a:buFont typeface="Wingdings" panose="05000000000000000000" pitchFamily="2" charset="2"/>
              <a:buChar char="§"/>
            </a:pPr>
            <a:endParaRPr lang="ro-RO" sz="1400" noProof="0" dirty="0">
              <a:latin typeface="Montserrat" panose="00000500000000000000" pitchFamily="2" charset="-18"/>
            </a:endParaRPr>
          </a:p>
          <a:p>
            <a:pPr marL="285750" indent="-285750" algn="just">
              <a:buFont typeface="Wingdings" panose="05000000000000000000" pitchFamily="2" charset="2"/>
              <a:buChar char="§"/>
            </a:pPr>
            <a:r>
              <a:rPr lang="ro-RO" sz="1400" b="1" dirty="0">
                <a:latin typeface="Montserrat" panose="00000500000000000000" pitchFamily="2" charset="-18"/>
              </a:rPr>
              <a:t>„Enciclopedia juridică română, Vol. V  - O-P”</a:t>
            </a:r>
          </a:p>
          <a:p>
            <a:pPr marL="285750" indent="-285750" algn="just">
              <a:buFont typeface="Wingdings" panose="05000000000000000000" pitchFamily="2" charset="2"/>
              <a:buChar char="§"/>
            </a:pPr>
            <a:endParaRPr lang="ro-RO" sz="1400" noProof="0" dirty="0">
              <a:latin typeface="Montserrat" panose="00000500000000000000" pitchFamily="2" charset="-18"/>
            </a:endParaRPr>
          </a:p>
          <a:p>
            <a:pPr marL="285750" indent="-285750" algn="just">
              <a:buFont typeface="Wingdings" panose="05000000000000000000" pitchFamily="2" charset="2"/>
              <a:buChar char="§"/>
            </a:pPr>
            <a:r>
              <a:rPr lang="ro-RO" sz="1400" b="1" noProof="0" dirty="0">
                <a:latin typeface="Montserrat" panose="00000500000000000000" pitchFamily="2" charset="-18"/>
              </a:rPr>
              <a:t>„Explicațiile Codului penal” </a:t>
            </a:r>
          </a:p>
          <a:p>
            <a:pPr algn="just"/>
            <a:r>
              <a:rPr lang="ro-RO" sz="1400" noProof="0" dirty="0">
                <a:latin typeface="Montserrat" panose="00000500000000000000" pitchFamily="2" charset="-18"/>
              </a:rPr>
              <a:t>	</a:t>
            </a:r>
            <a:r>
              <a:rPr lang="ro-RO" sz="1400" b="1" noProof="0" dirty="0">
                <a:latin typeface="Montserrat" panose="00000500000000000000" pitchFamily="2" charset="-18"/>
              </a:rPr>
              <a:t>Vol. I</a:t>
            </a:r>
            <a:r>
              <a:rPr lang="ro-RO" sz="1400" noProof="0" dirty="0">
                <a:latin typeface="Montserrat" panose="00000500000000000000" pitchFamily="2" charset="-18"/>
              </a:rPr>
              <a:t>. Articolele 1-52, Ed. Universul Juridic, București, 2025, ISBN 978-606-39-1650-2</a:t>
            </a:r>
          </a:p>
          <a:p>
            <a:pPr algn="just"/>
            <a:r>
              <a:rPr lang="ro-RO" sz="1400" noProof="0" dirty="0">
                <a:latin typeface="Montserrat" panose="00000500000000000000" pitchFamily="2" charset="-18"/>
              </a:rPr>
              <a:t>	</a:t>
            </a:r>
            <a:r>
              <a:rPr lang="ro-RO" sz="1400" b="1" noProof="0" dirty="0">
                <a:latin typeface="Montserrat" panose="00000500000000000000" pitchFamily="2" charset="-18"/>
              </a:rPr>
              <a:t>Vol. II</a:t>
            </a:r>
            <a:r>
              <a:rPr lang="ro-RO" sz="1400" noProof="0" dirty="0">
                <a:latin typeface="Montserrat" panose="00000500000000000000" pitchFamily="2" charset="-18"/>
              </a:rPr>
              <a:t>. Articolele 53-187, Ed. Universul Juridic, București, 2025, ISBN</a:t>
            </a:r>
          </a:p>
          <a:p>
            <a:pPr algn="just"/>
            <a:r>
              <a:rPr lang="ro-RO" sz="1400" noProof="0" dirty="0">
                <a:latin typeface="Montserrat" panose="00000500000000000000" pitchFamily="2" charset="-18"/>
              </a:rPr>
              <a:t>	</a:t>
            </a:r>
            <a:r>
              <a:rPr lang="ro-RO" sz="1400" b="1" noProof="0" dirty="0">
                <a:latin typeface="Montserrat" panose="00000500000000000000" pitchFamily="2" charset="-18"/>
              </a:rPr>
              <a:t>Vol. III</a:t>
            </a:r>
            <a:r>
              <a:rPr lang="ro-RO" sz="1400" noProof="0" dirty="0">
                <a:latin typeface="Montserrat" panose="00000500000000000000" pitchFamily="2" charset="-18"/>
              </a:rPr>
              <a:t>. Articolele 188-256 ind. 1, Ed. Universul Juridic, București, 2025, ISBN 978-606-39-1652-6</a:t>
            </a:r>
          </a:p>
          <a:p>
            <a:pPr algn="just"/>
            <a:r>
              <a:rPr lang="ro-RO" sz="1400" noProof="0" dirty="0">
                <a:latin typeface="Montserrat" panose="00000500000000000000" pitchFamily="2" charset="-18"/>
              </a:rPr>
              <a:t>	</a:t>
            </a:r>
            <a:r>
              <a:rPr lang="ro-RO" sz="1400" b="1" noProof="0" dirty="0">
                <a:latin typeface="Montserrat" panose="00000500000000000000" pitchFamily="2" charset="-18"/>
              </a:rPr>
              <a:t>Vol. IV.</a:t>
            </a:r>
            <a:r>
              <a:rPr lang="ro-RO" sz="1400" noProof="0" dirty="0">
                <a:latin typeface="Montserrat" panose="00000500000000000000" pitchFamily="2" charset="-18"/>
              </a:rPr>
              <a:t> Articolele 257-366, Ed. Universul Juridic, București, 2025, ISBN 978-606-39-1653-3</a:t>
            </a:r>
          </a:p>
          <a:p>
            <a:pPr algn="just"/>
            <a:r>
              <a:rPr lang="ro-RO" sz="1400" noProof="0" dirty="0">
                <a:latin typeface="Montserrat" panose="00000500000000000000" pitchFamily="2" charset="-18"/>
              </a:rPr>
              <a:t>	</a:t>
            </a:r>
            <a:r>
              <a:rPr lang="ro-RO" sz="1400" b="1" noProof="0" dirty="0">
                <a:latin typeface="Montserrat" panose="00000500000000000000" pitchFamily="2" charset="-18"/>
              </a:rPr>
              <a:t>Vol. V. </a:t>
            </a:r>
            <a:r>
              <a:rPr lang="ro-RO" sz="1400" noProof="0" dirty="0">
                <a:latin typeface="Montserrat" panose="00000500000000000000" pitchFamily="2" charset="-18"/>
              </a:rPr>
              <a:t>Articolele 367-446, Ed. Universul Juridic, București, 2025, ISBN 978-606-39-1654-0 </a:t>
            </a:r>
          </a:p>
          <a:p>
            <a:pPr algn="just"/>
            <a:endParaRPr lang="ro-RO" sz="1400" noProof="0" dirty="0">
              <a:latin typeface="Montserrat" panose="00000500000000000000" pitchFamily="2" charset="-18"/>
            </a:endParaRPr>
          </a:p>
          <a:p>
            <a:pPr marL="285750" indent="-285750" algn="just">
              <a:buFont typeface="Wingdings" panose="05000000000000000000" pitchFamily="2" charset="2"/>
              <a:buChar char="§"/>
            </a:pPr>
            <a:r>
              <a:rPr lang="ro-RO" sz="1400" b="1" noProof="0" dirty="0">
                <a:latin typeface="Montserrat" panose="00000500000000000000" pitchFamily="2" charset="-18"/>
              </a:rPr>
              <a:t>„Dimensiuni ale gândirii juridice românești în context european”</a:t>
            </a:r>
          </a:p>
          <a:p>
            <a:pPr marL="285750" indent="-285750" algn="just">
              <a:buFont typeface="Wingdings" panose="05000000000000000000" pitchFamily="2" charset="2"/>
              <a:buChar char="§"/>
            </a:pPr>
            <a:endParaRPr lang="ro-RO" sz="1400" noProof="0" dirty="0">
              <a:latin typeface="Montserrat" panose="00000500000000000000" pitchFamily="2" charset="-18"/>
            </a:endParaRPr>
          </a:p>
          <a:p>
            <a:pPr marL="285750" indent="-285750" algn="just">
              <a:buFont typeface="Wingdings" panose="05000000000000000000" pitchFamily="2" charset="2"/>
              <a:buChar char="§"/>
            </a:pPr>
            <a:r>
              <a:rPr lang="ro-RO" sz="1400" b="1" noProof="0" dirty="0">
                <a:latin typeface="Montserrat" panose="00000500000000000000" pitchFamily="2" charset="-18"/>
              </a:rPr>
              <a:t>„Controlul jurisdicțional al actelor Uniunii Europene în domeniul politicii externe și de securitate comună”</a:t>
            </a:r>
          </a:p>
          <a:p>
            <a:pPr marL="285750" indent="-285750" algn="just">
              <a:buFont typeface="Wingdings" panose="05000000000000000000" pitchFamily="2" charset="2"/>
              <a:buChar char="§"/>
            </a:pPr>
            <a:endParaRPr lang="ro-RO" sz="1400" noProof="0" dirty="0">
              <a:latin typeface="Montserrat" panose="00000500000000000000" pitchFamily="2" charset="-18"/>
            </a:endParaRPr>
          </a:p>
          <a:p>
            <a:pPr marL="285750" indent="-285750" algn="just">
              <a:buFont typeface="Wingdings" panose="05000000000000000000" pitchFamily="2" charset="2"/>
              <a:buChar char="§"/>
            </a:pPr>
            <a:r>
              <a:rPr lang="ro-RO" sz="1400" b="1" noProof="0" dirty="0">
                <a:latin typeface="Montserrat" panose="00000500000000000000" pitchFamily="2" charset="-18"/>
              </a:rPr>
              <a:t>„Asigurările sociale 4.0 - Viitorul începe acum” </a:t>
            </a:r>
          </a:p>
          <a:p>
            <a:pPr marL="285750" indent="-285750" algn="just">
              <a:buFont typeface="Wingdings" panose="05000000000000000000" pitchFamily="2" charset="2"/>
              <a:buChar char="§"/>
            </a:pPr>
            <a:endParaRPr lang="ro-RO" sz="1400" b="1" noProof="0" dirty="0">
              <a:latin typeface="Montserrat" panose="00000500000000000000" pitchFamily="2" charset="-18"/>
            </a:endParaRPr>
          </a:p>
          <a:p>
            <a:pPr marL="285750" indent="-285750" algn="just">
              <a:buFont typeface="Wingdings" panose="05000000000000000000" pitchFamily="2" charset="2"/>
              <a:buChar char="§"/>
            </a:pPr>
            <a:r>
              <a:rPr lang="ro-RO" sz="1400" b="1" noProof="0" dirty="0">
                <a:latin typeface="Montserrat" panose="00000500000000000000" pitchFamily="2" charset="-18"/>
              </a:rPr>
              <a:t>„Legea nr. 360/2023 privind sistemul public de pensii. Explicații teoretice și perspective practice”</a:t>
            </a:r>
            <a:r>
              <a:rPr lang="ro-RO" sz="1400" noProof="0" dirty="0">
                <a:latin typeface="Montserrat" panose="00000500000000000000" pitchFamily="2" charset="-18"/>
              </a:rPr>
              <a:t> - analiză detaliată a noii legi, cu comparații legislative, jurisprudență relevantă și interpretări doctrinare.</a:t>
            </a:r>
          </a:p>
        </p:txBody>
      </p:sp>
      <p:pic>
        <p:nvPicPr>
          <p:cNvPr id="3074" name="Picture 2">
            <a:extLst>
              <a:ext uri="{FF2B5EF4-FFF2-40B4-BE49-F238E27FC236}">
                <a16:creationId xmlns:a16="http://schemas.microsoft.com/office/drawing/2014/main" id="{6C947329-19C5-9096-695A-D5ABE4E770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8216" y="72756"/>
            <a:ext cx="1808322" cy="18083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4008D3A-A36C-D736-32FD-6625F4A5A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5791" y="92169"/>
            <a:ext cx="1808321" cy="180832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ine 5">
            <a:extLst>
              <a:ext uri="{FF2B5EF4-FFF2-40B4-BE49-F238E27FC236}">
                <a16:creationId xmlns:a16="http://schemas.microsoft.com/office/drawing/2014/main" id="{8A1E556D-A2E6-49E8-E675-E3AD380201FB}"/>
              </a:ext>
            </a:extLst>
          </p:cNvPr>
          <p:cNvPicPr>
            <a:picLocks noChangeAspect="1"/>
          </p:cNvPicPr>
          <p:nvPr/>
        </p:nvPicPr>
        <p:blipFill>
          <a:blip r:embed="rId6"/>
          <a:stretch>
            <a:fillRect/>
          </a:stretch>
        </p:blipFill>
        <p:spPr>
          <a:xfrm>
            <a:off x="10658497" y="111582"/>
            <a:ext cx="1296387" cy="1808321"/>
          </a:xfrm>
          <a:prstGeom prst="rect">
            <a:avLst/>
          </a:prstGeom>
        </p:spPr>
      </p:pic>
      <p:pic>
        <p:nvPicPr>
          <p:cNvPr id="3082" name="Picture 10">
            <a:extLst>
              <a:ext uri="{FF2B5EF4-FFF2-40B4-BE49-F238E27FC236}">
                <a16:creationId xmlns:a16="http://schemas.microsoft.com/office/drawing/2014/main" id="{C28AB9C4-B68F-57D5-E8D9-DA060764B1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8613" y="3245490"/>
            <a:ext cx="2833989" cy="283398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E6F29372-C1EE-ABFB-BFAE-1CE40DED83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057" y="1851023"/>
            <a:ext cx="2076639" cy="207663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5F0D32B7-A728-F155-676E-CB35FA3F4C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1375" y="3355334"/>
            <a:ext cx="2535188" cy="25351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chet: Explicatiile Codului penal vol: I; II; III si IV">
            <a:extLst>
              <a:ext uri="{FF2B5EF4-FFF2-40B4-BE49-F238E27FC236}">
                <a16:creationId xmlns:a16="http://schemas.microsoft.com/office/drawing/2014/main" id="{62BF6943-4668-7470-355A-61AF9C9971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9364" y="4292581"/>
            <a:ext cx="4261176" cy="319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200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FDB79-A142-D332-84FC-F4ACE91C8C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B3E571-5BD0-0A24-138D-BF44E085F936}"/>
              </a:ext>
            </a:extLst>
          </p:cNvPr>
          <p:cNvSpPr txBox="1">
            <a:spLocks/>
          </p:cNvSpPr>
          <p:nvPr/>
        </p:nvSpPr>
        <p:spPr>
          <a:xfrm>
            <a:off x="403779" y="172528"/>
            <a:ext cx="7254879"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IV.2. RSCJ: O nouă viziune</a:t>
            </a:r>
          </a:p>
        </p:txBody>
      </p:sp>
      <p:sp>
        <p:nvSpPr>
          <p:cNvPr id="4" name="CasetăText 3">
            <a:extLst>
              <a:ext uri="{FF2B5EF4-FFF2-40B4-BE49-F238E27FC236}">
                <a16:creationId xmlns:a16="http://schemas.microsoft.com/office/drawing/2014/main" id="{D1C30D39-483E-C86E-F8C6-E727339CEE40}"/>
              </a:ext>
            </a:extLst>
          </p:cNvPr>
          <p:cNvSpPr txBox="1"/>
          <p:nvPr/>
        </p:nvSpPr>
        <p:spPr>
          <a:xfrm>
            <a:off x="5473020" y="744903"/>
            <a:ext cx="6276630" cy="54784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buFont typeface="Wingdings" panose="05000000000000000000" pitchFamily="2" charset="2"/>
              <a:buChar char="§"/>
            </a:pPr>
            <a:r>
              <a:rPr lang="ro-RO" sz="1400" b="1" noProof="0" dirty="0">
                <a:solidFill>
                  <a:schemeClr val="accent1"/>
                </a:solidFill>
                <a:latin typeface="Montserrat" panose="00000500000000000000" pitchFamily="2" charset="-18"/>
              </a:rPr>
              <a:t>Misiune fundamentală: </a:t>
            </a:r>
            <a:r>
              <a:rPr lang="ro-RO" sz="1400" noProof="0" dirty="0">
                <a:solidFill>
                  <a:schemeClr val="tx1"/>
                </a:solidFill>
                <a:latin typeface="Montserrat" panose="00000500000000000000" pitchFamily="2" charset="-18"/>
              </a:rPr>
              <a:t>orientarea gândirii juridice românești în contextul transformărilor majore care redefinesc știința dreptului la nivel național și internațional.</a:t>
            </a:r>
          </a:p>
          <a:p>
            <a:pPr marL="285750" indent="-285750" algn="just">
              <a:buFont typeface="Wingdings" panose="05000000000000000000" pitchFamily="2" charset="2"/>
              <a:buChar char="§"/>
            </a:pPr>
            <a:r>
              <a:rPr lang="ro-RO" sz="1400" b="1" noProof="0" dirty="0">
                <a:solidFill>
                  <a:schemeClr val="accent1"/>
                </a:solidFill>
                <a:latin typeface="Montserrat" panose="00000500000000000000" pitchFamily="2" charset="-18"/>
              </a:rPr>
              <a:t>Obiectiv strategic: </a:t>
            </a:r>
            <a:r>
              <a:rPr lang="ro-RO" sz="1400" noProof="0" dirty="0">
                <a:solidFill>
                  <a:schemeClr val="tx1"/>
                </a:solidFill>
                <a:latin typeface="Montserrat" panose="00000500000000000000" pitchFamily="2" charset="-18"/>
              </a:rPr>
              <a:t>consolidarea rolului revistei ca principal reper al cercetării juridice fundamentale din România.</a:t>
            </a:r>
          </a:p>
          <a:p>
            <a:pPr marL="285750" indent="-285750" algn="just">
              <a:buFont typeface="Wingdings" panose="05000000000000000000" pitchFamily="2" charset="2"/>
              <a:buChar char="§"/>
            </a:pPr>
            <a:r>
              <a:rPr lang="ro-RO" sz="1400" b="1" noProof="0" dirty="0">
                <a:solidFill>
                  <a:schemeClr val="accent1"/>
                </a:solidFill>
                <a:latin typeface="Montserrat" panose="00000500000000000000" pitchFamily="2" charset="-18"/>
              </a:rPr>
              <a:t>Direcție editorială: </a:t>
            </a:r>
            <a:r>
              <a:rPr lang="ro-RO" sz="1400" noProof="0" dirty="0">
                <a:solidFill>
                  <a:schemeClr val="tx1"/>
                </a:solidFill>
                <a:latin typeface="Montserrat" panose="00000500000000000000" pitchFamily="2" charset="-18"/>
              </a:rPr>
              <a:t>reorganizarea fiecărui număr în jurul unui Dosar Tematic, dedicat unei problematici juridice actuale și realizat de specialiști recunoscuți în domeniu.</a:t>
            </a:r>
          </a:p>
          <a:p>
            <a:pPr marL="285750" indent="-285750" algn="just">
              <a:buFont typeface="Wingdings" panose="05000000000000000000" pitchFamily="2" charset="2"/>
              <a:buChar char="§"/>
            </a:pPr>
            <a:r>
              <a:rPr lang="ro-RO" sz="1400" b="1" noProof="0" dirty="0">
                <a:solidFill>
                  <a:schemeClr val="accent1"/>
                </a:solidFill>
                <a:latin typeface="Montserrat" panose="00000500000000000000" pitchFamily="2" charset="-18"/>
              </a:rPr>
              <a:t>Finalitate urmărită: </a:t>
            </a:r>
            <a:r>
              <a:rPr lang="ro-RO" sz="1400" noProof="0" dirty="0">
                <a:solidFill>
                  <a:schemeClr val="tx1"/>
                </a:solidFill>
                <a:latin typeface="Montserrat" panose="00000500000000000000" pitchFamily="2" charset="-18"/>
              </a:rPr>
              <a:t>creșterea semnificativă a impactului revistei în mediul juridic academic și afirmarea poziției ICJ în spațiul doctrinar românesc.</a:t>
            </a:r>
          </a:p>
          <a:p>
            <a:pPr marL="285750" indent="-285750" algn="just">
              <a:buFont typeface="Wingdings" panose="05000000000000000000" pitchFamily="2" charset="2"/>
              <a:buChar char="§"/>
            </a:pPr>
            <a:r>
              <a:rPr lang="ro-RO" sz="1400" b="1" noProof="0" dirty="0">
                <a:solidFill>
                  <a:schemeClr val="accent1"/>
                </a:solidFill>
                <a:latin typeface="Montserrat" panose="00000500000000000000" pitchFamily="2" charset="-18"/>
              </a:rPr>
              <a:t>Criterii de selecție: </a:t>
            </a:r>
            <a:r>
              <a:rPr lang="ro-RO" sz="1400" noProof="0" dirty="0">
                <a:solidFill>
                  <a:schemeClr val="tx1"/>
                </a:solidFill>
                <a:latin typeface="Montserrat" panose="00000500000000000000" pitchFamily="2" charset="-18"/>
              </a:rPr>
              <a:t>tematicile dosarelor vor reflecta evoluțiile și realitățile juridice specifice momentului publicării.</a:t>
            </a:r>
          </a:p>
          <a:p>
            <a:pPr marL="285750" indent="-285750" algn="just">
              <a:buFont typeface="Wingdings" panose="05000000000000000000" pitchFamily="2" charset="2"/>
              <a:buChar char="§"/>
            </a:pPr>
            <a:r>
              <a:rPr lang="ro-RO" sz="1400" b="1" noProof="0" dirty="0">
                <a:solidFill>
                  <a:schemeClr val="accent1"/>
                </a:solidFill>
                <a:latin typeface="Montserrat" panose="00000500000000000000" pitchFamily="2" charset="-18"/>
              </a:rPr>
              <a:t>Modernizare vizuală și structurală: </a:t>
            </a:r>
            <a:r>
              <a:rPr lang="ro-RO" sz="1400" noProof="0" dirty="0">
                <a:solidFill>
                  <a:schemeClr val="tx1"/>
                </a:solidFill>
                <a:latin typeface="Montserrat" panose="00000500000000000000" pitchFamily="2" charset="-18"/>
              </a:rPr>
              <a:t>adoptarea unei grafici noi, introducerea unei coperți moderne și restructurarea formei pentru o prezentare mai atractivă.</a:t>
            </a:r>
          </a:p>
          <a:p>
            <a:pPr marL="285750" indent="-285750" algn="just">
              <a:buFont typeface="Wingdings" panose="05000000000000000000" pitchFamily="2" charset="2"/>
              <a:buChar char="§"/>
            </a:pPr>
            <a:r>
              <a:rPr lang="ro-RO" sz="1400" b="1" noProof="0" dirty="0">
                <a:solidFill>
                  <a:schemeClr val="accent1"/>
                </a:solidFill>
                <a:latin typeface="Montserrat" panose="00000500000000000000" pitchFamily="2" charset="-18"/>
              </a:rPr>
              <a:t>Obiectiv digital: </a:t>
            </a:r>
            <a:r>
              <a:rPr lang="ro-RO" sz="1400" noProof="0" dirty="0">
                <a:solidFill>
                  <a:schemeClr val="tx1"/>
                </a:solidFill>
                <a:latin typeface="Montserrat" panose="00000500000000000000" pitchFamily="2" charset="-18"/>
              </a:rPr>
              <a:t>lansarea unui site nou, compatibil cu standardele platformelor internaționale de indexare (inclusiv ERIH Plus - indexare obținută în 2026).</a:t>
            </a:r>
          </a:p>
          <a:p>
            <a:pPr marL="285750" indent="-285750" algn="just">
              <a:buFont typeface="Wingdings" panose="05000000000000000000" pitchFamily="2" charset="2"/>
              <a:buChar char="§"/>
            </a:pPr>
            <a:r>
              <a:rPr lang="ro-RO" sz="1400" b="1" noProof="0" dirty="0">
                <a:solidFill>
                  <a:schemeClr val="accent1"/>
                </a:solidFill>
                <a:latin typeface="Montserrat" panose="00000500000000000000" pitchFamily="2" charset="-18"/>
              </a:rPr>
              <a:t>Trimiterea articolelor: </a:t>
            </a:r>
            <a:r>
              <a:rPr lang="ro-RO" sz="1400" noProof="0" dirty="0">
                <a:solidFill>
                  <a:schemeClr val="tx1"/>
                </a:solidFill>
                <a:latin typeface="Montserrat" panose="00000500000000000000" pitchFamily="2" charset="-18"/>
              </a:rPr>
              <a:t>autorii își pot transmite materialele direct prin site-ul ICJ, prin intermediul formularului electronic dedicat, simplificând procesul de depunere și comunicare editorială.</a:t>
            </a:r>
          </a:p>
          <a:p>
            <a:pPr marL="285750" indent="-285750" algn="just">
              <a:buFont typeface="Wingdings" panose="05000000000000000000" pitchFamily="2" charset="2"/>
              <a:buChar char="§"/>
            </a:pPr>
            <a:r>
              <a:rPr lang="ro-RO" sz="1400" b="1" noProof="0" dirty="0">
                <a:solidFill>
                  <a:schemeClr val="accent1"/>
                </a:solidFill>
                <a:latin typeface="Montserrat" panose="00000500000000000000" pitchFamily="2" charset="-18"/>
              </a:rPr>
              <a:t>Impact anticipat: </a:t>
            </a:r>
            <a:r>
              <a:rPr lang="ro-RO" sz="1400" noProof="0" dirty="0">
                <a:solidFill>
                  <a:schemeClr val="tx1"/>
                </a:solidFill>
                <a:latin typeface="Montserrat" panose="00000500000000000000" pitchFamily="2" charset="-18"/>
              </a:rPr>
              <a:t>vizibilitate academică sporită, proces editorial eficientizat și consolidarea statutului revistei în mediul științific.</a:t>
            </a:r>
          </a:p>
          <a:p>
            <a:pPr marL="285750" indent="-285750" algn="just">
              <a:buFont typeface="Wingdings" panose="05000000000000000000" pitchFamily="2" charset="2"/>
              <a:buChar char="§"/>
            </a:pPr>
            <a:r>
              <a:rPr lang="ro-RO" sz="1400" b="1" noProof="0" dirty="0">
                <a:solidFill>
                  <a:schemeClr val="accent1"/>
                </a:solidFill>
                <a:latin typeface="Montserrat" panose="00000500000000000000" pitchFamily="2" charset="-18"/>
              </a:rPr>
              <a:t>3 numere publicate; 1 în curs de apariție</a:t>
            </a:r>
            <a:r>
              <a:rPr lang="ro-RO" sz="1400" noProof="0" dirty="0">
                <a:solidFill>
                  <a:schemeClr val="tx1"/>
                </a:solidFill>
                <a:latin typeface="Montserrat" panose="00000500000000000000" pitchFamily="2" charset="-18"/>
              </a:rPr>
              <a:t>.</a:t>
            </a:r>
          </a:p>
        </p:txBody>
      </p:sp>
      <p:pic>
        <p:nvPicPr>
          <p:cNvPr id="6" name="Imagine 5">
            <a:extLst>
              <a:ext uri="{FF2B5EF4-FFF2-40B4-BE49-F238E27FC236}">
                <a16:creationId xmlns:a16="http://schemas.microsoft.com/office/drawing/2014/main" id="{7D473D41-1077-E864-7050-C71FFBFBC187}"/>
              </a:ext>
            </a:extLst>
          </p:cNvPr>
          <p:cNvPicPr>
            <a:picLocks noChangeAspect="1"/>
          </p:cNvPicPr>
          <p:nvPr/>
        </p:nvPicPr>
        <p:blipFill>
          <a:blip r:embed="rId3"/>
          <a:stretch>
            <a:fillRect/>
          </a:stretch>
        </p:blipFill>
        <p:spPr>
          <a:xfrm>
            <a:off x="1678909" y="2186757"/>
            <a:ext cx="3611230" cy="4498715"/>
          </a:xfrm>
          <a:prstGeom prst="rect">
            <a:avLst/>
          </a:prstGeom>
          <a:ln>
            <a:noFill/>
          </a:ln>
          <a:effectLst>
            <a:outerShdw blurRad="292100" dist="139700" dir="2700000" algn="tl" rotWithShape="0">
              <a:srgbClr val="333333">
                <a:alpha val="65000"/>
              </a:srgbClr>
            </a:outerShdw>
          </a:effectLst>
        </p:spPr>
      </p:pic>
      <p:pic>
        <p:nvPicPr>
          <p:cNvPr id="3" name="Picture 4" descr="     Vizualizare Volum 13 Nr. 4 (octombrie-decembrie) (2024): Revista Studii și Cercetări Juridice&#10;    ">
            <a:extLst>
              <a:ext uri="{FF2B5EF4-FFF2-40B4-BE49-F238E27FC236}">
                <a16:creationId xmlns:a16="http://schemas.microsoft.com/office/drawing/2014/main" id="{77D76736-86E8-21C0-D115-FFCC1E0BDE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80" y="801429"/>
            <a:ext cx="2677796" cy="38419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8757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7B3C8-EC55-2133-24BC-262A0FBE0EF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D202852-95AF-8999-F24C-13B288907421}"/>
              </a:ext>
            </a:extLst>
          </p:cNvPr>
          <p:cNvSpPr txBox="1">
            <a:spLocks/>
          </p:cNvSpPr>
          <p:nvPr/>
        </p:nvSpPr>
        <p:spPr>
          <a:xfrm>
            <a:off x="403779" y="394110"/>
            <a:ext cx="9851845" cy="6949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IV.3. Membri în colective editoriale ale revistelor naționale / internaționale sau ale editurilor consacrate</a:t>
            </a:r>
          </a:p>
        </p:txBody>
      </p:sp>
      <p:sp>
        <p:nvSpPr>
          <p:cNvPr id="10" name="AutoShape 2" descr="Home - REFLECTIONS">
            <a:extLst>
              <a:ext uri="{FF2B5EF4-FFF2-40B4-BE49-F238E27FC236}">
                <a16:creationId xmlns:a16="http://schemas.microsoft.com/office/drawing/2014/main" id="{3C8264B5-5F9B-62B0-E6D6-8B220DE274B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noProof="0" dirty="0"/>
          </a:p>
        </p:txBody>
      </p:sp>
      <p:sp>
        <p:nvSpPr>
          <p:cNvPr id="15" name="AutoShape 12">
            <a:extLst>
              <a:ext uri="{FF2B5EF4-FFF2-40B4-BE49-F238E27FC236}">
                <a16:creationId xmlns:a16="http://schemas.microsoft.com/office/drawing/2014/main" id="{9E61C544-5055-E1FA-7911-CDC354B6117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noProof="0" dirty="0"/>
          </a:p>
        </p:txBody>
      </p:sp>
      <p:sp>
        <p:nvSpPr>
          <p:cNvPr id="5" name="CasetăText 4">
            <a:extLst>
              <a:ext uri="{FF2B5EF4-FFF2-40B4-BE49-F238E27FC236}">
                <a16:creationId xmlns:a16="http://schemas.microsoft.com/office/drawing/2014/main" id="{9D835067-DD41-777A-5F38-1A94E56B24B7}"/>
              </a:ext>
            </a:extLst>
          </p:cNvPr>
          <p:cNvSpPr txBox="1"/>
          <p:nvPr/>
        </p:nvSpPr>
        <p:spPr>
          <a:xfrm>
            <a:off x="403779" y="1368086"/>
            <a:ext cx="5738313" cy="52014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None/>
            </a:pPr>
            <a:r>
              <a:rPr lang="ro-RO" sz="1400" b="1" noProof="0" dirty="0">
                <a:latin typeface="Montserrat" panose="00000500000000000000" pitchFamily="2" charset="-18"/>
              </a:rPr>
              <a:t>Număr total cercetători implicați: </a:t>
            </a:r>
            <a:r>
              <a:rPr lang="ro-RO" sz="2400" b="1" noProof="0" dirty="0">
                <a:solidFill>
                  <a:schemeClr val="accent1"/>
                </a:solidFill>
                <a:latin typeface="Montserrat" panose="00000500000000000000" pitchFamily="2" charset="-18"/>
              </a:rPr>
              <a:t>9</a:t>
            </a:r>
            <a:endParaRPr lang="ro-RO" sz="2000" b="1" noProof="0" dirty="0">
              <a:solidFill>
                <a:schemeClr val="accent1"/>
              </a:solidFill>
              <a:latin typeface="Montserrat" panose="00000500000000000000" pitchFamily="2" charset="-18"/>
            </a:endParaRPr>
          </a:p>
          <a:p>
            <a:pPr algn="just">
              <a:buNone/>
            </a:pPr>
            <a:endParaRPr lang="ro-RO" sz="1400" b="1" noProof="0" dirty="0">
              <a:latin typeface="Montserrat" panose="00000500000000000000" pitchFamily="2" charset="-18"/>
            </a:endParaRPr>
          </a:p>
          <a:p>
            <a:pPr algn="just">
              <a:buNone/>
            </a:pPr>
            <a:r>
              <a:rPr lang="ro-RO" sz="1400" noProof="0" dirty="0">
                <a:latin typeface="Montserrat" panose="00000500000000000000" pitchFamily="2" charset="-18"/>
              </a:rPr>
              <a:t>Principalele contribuții:</a:t>
            </a:r>
          </a:p>
          <a:p>
            <a:pPr marL="285750" indent="-285750" algn="just">
              <a:buFont typeface="Wingdings" panose="05000000000000000000" pitchFamily="2" charset="2"/>
              <a:buChar char="§"/>
            </a:pPr>
            <a:r>
              <a:rPr lang="ro-RO" sz="1400" b="1" noProof="0" dirty="0">
                <a:latin typeface="Montserrat" panose="00000500000000000000" pitchFamily="2" charset="-18"/>
              </a:rPr>
              <a:t>Daniel-Mihail ȘANDRU:</a:t>
            </a:r>
            <a:r>
              <a:rPr lang="ro-RO" sz="1400" noProof="0" dirty="0">
                <a:latin typeface="Montserrat" panose="00000500000000000000" pitchFamily="2" charset="-18"/>
              </a:rPr>
              <a:t> membru în numeroase colegii editoriale, comitete științifice și redactor-șef/redactor-șef adjunct în reviste naționale și internaționale, inclusiv reviste indexate (SCOPUS, EBSCO, CEEOL etc.).</a:t>
            </a:r>
          </a:p>
          <a:p>
            <a:pPr marL="285750" indent="-285750" algn="just">
              <a:buFont typeface="Wingdings" panose="05000000000000000000" pitchFamily="2" charset="2"/>
              <a:buChar char="§"/>
            </a:pPr>
            <a:r>
              <a:rPr lang="ro-RO" sz="1400" b="1" noProof="0" dirty="0" err="1">
                <a:latin typeface="Montserrat" panose="00000500000000000000" pitchFamily="2" charset="-18"/>
              </a:rPr>
              <a:t>Versavia</a:t>
            </a:r>
            <a:r>
              <a:rPr lang="ro-RO" sz="1400" b="1" noProof="0" dirty="0">
                <a:latin typeface="Montserrat" panose="00000500000000000000" pitchFamily="2" charset="-18"/>
              </a:rPr>
              <a:t> BRUTARU:</a:t>
            </a:r>
            <a:r>
              <a:rPr lang="ro-RO" sz="1400" noProof="0" dirty="0">
                <a:latin typeface="Montserrat" panose="00000500000000000000" pitchFamily="2" charset="-18"/>
              </a:rPr>
              <a:t> membru în colegii editoriale internaționale (Journal of </a:t>
            </a:r>
            <a:r>
              <a:rPr lang="ro-RO" sz="1400" noProof="0" dirty="0" err="1">
                <a:latin typeface="Montserrat" panose="00000500000000000000" pitchFamily="2" charset="-18"/>
              </a:rPr>
              <a:t>Politics</a:t>
            </a:r>
            <a:r>
              <a:rPr lang="ro-RO" sz="1400" noProof="0" dirty="0">
                <a:latin typeface="Montserrat" panose="00000500000000000000" pitchFamily="2" charset="-18"/>
              </a:rPr>
              <a:t> and Law, American International Journal of Social Science) și naționale (Studii și Cercetări Juridice).</a:t>
            </a:r>
          </a:p>
          <a:p>
            <a:pPr marL="285750" indent="-285750" algn="just">
              <a:buFont typeface="Wingdings" panose="05000000000000000000" pitchFamily="2" charset="2"/>
              <a:buChar char="§"/>
            </a:pPr>
            <a:r>
              <a:rPr lang="ro-RO" sz="1400" b="1" noProof="0" dirty="0">
                <a:latin typeface="Montserrat" panose="00000500000000000000" pitchFamily="2" charset="-18"/>
              </a:rPr>
              <a:t>Nicoleta-Elena HEGHEȘ:</a:t>
            </a:r>
            <a:r>
              <a:rPr lang="ro-RO" sz="1400" noProof="0" dirty="0">
                <a:latin typeface="Montserrat" panose="00000500000000000000" pitchFamily="2" charset="-18"/>
              </a:rPr>
              <a:t> membru în multiple consilii editoriale ale unor reviste juridice indexate în baze de date internaționale (SCOPUS, ProQuest, EBSCO, CEEOL etc.).</a:t>
            </a:r>
          </a:p>
          <a:p>
            <a:pPr marL="285750" indent="-285750" algn="just">
              <a:buFont typeface="Wingdings" panose="05000000000000000000" pitchFamily="2" charset="2"/>
              <a:buChar char="§"/>
            </a:pPr>
            <a:r>
              <a:rPr lang="ro-RO" sz="1400" b="1" noProof="0" dirty="0">
                <a:latin typeface="Montserrat" panose="00000500000000000000" pitchFamily="2" charset="-18"/>
              </a:rPr>
              <a:t>Mihaela-Gabriela BERINDEI</a:t>
            </a:r>
            <a:r>
              <a:rPr lang="ro-RO" sz="1400" noProof="0" dirty="0">
                <a:latin typeface="Montserrat" panose="00000500000000000000" pitchFamily="2" charset="-18"/>
              </a:rPr>
              <a:t>, </a:t>
            </a:r>
            <a:r>
              <a:rPr lang="ro-RO" sz="1400" b="1" noProof="0" dirty="0">
                <a:latin typeface="Montserrat" panose="00000500000000000000" pitchFamily="2" charset="-18"/>
              </a:rPr>
              <a:t>Raluca DIMITRIU</a:t>
            </a:r>
            <a:r>
              <a:rPr lang="ro-RO" sz="1400" noProof="0" dirty="0">
                <a:latin typeface="Montserrat" panose="00000500000000000000" pitchFamily="2" charset="-18"/>
              </a:rPr>
              <a:t>, </a:t>
            </a:r>
            <a:r>
              <a:rPr lang="ro-RO" sz="1400" b="1" noProof="0" dirty="0">
                <a:latin typeface="Montserrat" panose="00000500000000000000" pitchFamily="2" charset="-18"/>
              </a:rPr>
              <a:t>Dana TOFAN</a:t>
            </a:r>
            <a:r>
              <a:rPr lang="ro-RO" sz="1400" noProof="0" dirty="0">
                <a:latin typeface="Montserrat" panose="00000500000000000000" pitchFamily="2" charset="-18"/>
              </a:rPr>
              <a:t>, </a:t>
            </a:r>
            <a:r>
              <a:rPr lang="ro-RO" sz="1400" b="1" noProof="0" dirty="0">
                <a:latin typeface="Montserrat" panose="00000500000000000000" pitchFamily="2" charset="-18"/>
              </a:rPr>
              <a:t>Evelina OPRINA, Radu STANCU, Marius Cătălin MITREA, Tudor AVRIGEANU:</a:t>
            </a:r>
            <a:r>
              <a:rPr lang="ro-RO" sz="1400" noProof="0" dirty="0">
                <a:latin typeface="Montserrat" panose="00000500000000000000" pitchFamily="2" charset="-18"/>
              </a:rPr>
              <a:t> Studii și Cercetări Juridice, Curierul Judiciar, Revista de Drept Public, Revista Română de Jurisprudență, Curentul Juridic, Fiat </a:t>
            </a:r>
            <a:r>
              <a:rPr lang="ro-RO" sz="1400" noProof="0" dirty="0" err="1">
                <a:latin typeface="Montserrat" panose="00000500000000000000" pitchFamily="2" charset="-18"/>
              </a:rPr>
              <a:t>Iustitia</a:t>
            </a:r>
            <a:r>
              <a:rPr lang="ro-RO" sz="1400" noProof="0" dirty="0">
                <a:latin typeface="Montserrat" panose="00000500000000000000" pitchFamily="2" charset="-18"/>
              </a:rPr>
              <a:t>, Revista Română de Dreptul Muncii, Revista Română de Drept European </a:t>
            </a:r>
          </a:p>
          <a:p>
            <a:pPr algn="just">
              <a:buNone/>
            </a:pPr>
            <a:r>
              <a:rPr lang="ro-RO" sz="1400" noProof="0" dirty="0">
                <a:latin typeface="Montserrat" panose="00000500000000000000" pitchFamily="2" charset="-18"/>
              </a:rPr>
              <a:t>✔ </a:t>
            </a:r>
            <a:r>
              <a:rPr lang="ro-RO" sz="1400" i="1" noProof="0" dirty="0">
                <a:latin typeface="Montserrat" panose="00000500000000000000" pitchFamily="2" charset="-18"/>
              </a:rPr>
              <a:t>Instituția are o prezență editorială solidă, cu implicare în reviste indexate BDI/SCOPUS/EBSCO.</a:t>
            </a:r>
            <a:endParaRPr lang="ro-RO" sz="1400" noProof="0" dirty="0">
              <a:latin typeface="Montserrat" panose="00000500000000000000" pitchFamily="2" charset="-18"/>
            </a:endParaRPr>
          </a:p>
        </p:txBody>
      </p:sp>
      <p:pic>
        <p:nvPicPr>
          <p:cNvPr id="7" name="Imagine 6" descr="O imagine care conține text, scrisoare, ilustrație, carte">
            <a:extLst>
              <a:ext uri="{FF2B5EF4-FFF2-40B4-BE49-F238E27FC236}">
                <a16:creationId xmlns:a16="http://schemas.microsoft.com/office/drawing/2014/main" id="{6A9F1B30-8DB4-6542-B793-BA87DD33834A}"/>
              </a:ext>
            </a:extLst>
          </p:cNvPr>
          <p:cNvPicPr>
            <a:picLocks noChangeAspect="1"/>
          </p:cNvPicPr>
          <p:nvPr/>
        </p:nvPicPr>
        <p:blipFill>
          <a:blip r:embed="rId3"/>
          <a:stretch>
            <a:fillRect/>
          </a:stretch>
        </p:blipFill>
        <p:spPr>
          <a:xfrm>
            <a:off x="5659370" y="394110"/>
            <a:ext cx="6532630" cy="6532630"/>
          </a:xfrm>
          <a:prstGeom prst="rect">
            <a:avLst/>
          </a:prstGeom>
        </p:spPr>
      </p:pic>
    </p:spTree>
    <p:extLst>
      <p:ext uri="{BB962C8B-B14F-4D97-AF65-F5344CB8AC3E}">
        <p14:creationId xmlns:p14="http://schemas.microsoft.com/office/powerpoint/2010/main" val="37040493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48B7D-DAFE-54BA-0378-10F09DC42D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9DF93-F72E-5C74-71BE-2B137D8EB411}"/>
              </a:ext>
            </a:extLst>
          </p:cNvPr>
          <p:cNvSpPr>
            <a:spLocks noGrp="1"/>
          </p:cNvSpPr>
          <p:nvPr>
            <p:ph type="title"/>
          </p:nvPr>
        </p:nvSpPr>
        <p:spPr>
          <a:xfrm>
            <a:off x="6623814" y="1293371"/>
            <a:ext cx="4801704" cy="846301"/>
          </a:xfrm>
        </p:spPr>
        <p:txBody>
          <a:bodyPr>
            <a:normAutofit/>
          </a:bodyPr>
          <a:lstStyle/>
          <a:p>
            <a:r>
              <a:rPr lang="ro-RO" sz="3600" b="1" noProof="0" dirty="0">
                <a:solidFill>
                  <a:schemeClr val="tx1"/>
                </a:solidFill>
                <a:latin typeface="Montserrat" panose="00000500000000000000" pitchFamily="2" charset="-18"/>
              </a:rPr>
              <a:t>Agendă</a:t>
            </a:r>
          </a:p>
        </p:txBody>
      </p:sp>
      <p:sp>
        <p:nvSpPr>
          <p:cNvPr id="8" name="Substituent text 7">
            <a:extLst>
              <a:ext uri="{FF2B5EF4-FFF2-40B4-BE49-F238E27FC236}">
                <a16:creationId xmlns:a16="http://schemas.microsoft.com/office/drawing/2014/main" id="{6BCA28A4-7CDB-E93E-9D47-8EBCE819B82B}"/>
              </a:ext>
            </a:extLst>
          </p:cNvPr>
          <p:cNvSpPr>
            <a:spLocks noGrp="1"/>
          </p:cNvSpPr>
          <p:nvPr>
            <p:ph type="body" sz="quarter" idx="13"/>
          </p:nvPr>
        </p:nvSpPr>
        <p:spPr>
          <a:xfrm>
            <a:off x="6561379" y="2375504"/>
            <a:ext cx="5263978" cy="3524964"/>
          </a:xfrm>
        </p:spPr>
        <p:txBody>
          <a:bodyPr>
            <a:normAutofit/>
          </a:bodyPr>
          <a:lstStyle/>
          <a:p>
            <a:pPr marL="514350" indent="-514350">
              <a:buAutoNum type="romanUcPeriod"/>
            </a:pPr>
            <a:endParaRPr lang="ro-RO" noProof="0" dirty="0">
              <a:solidFill>
                <a:schemeClr val="tx1"/>
              </a:solidFill>
              <a:latin typeface="Montserrat" panose="00000500000000000000" pitchFamily="2" charset="-18"/>
            </a:endParaRPr>
          </a:p>
          <a:p>
            <a:pPr marL="514350" indent="-514350">
              <a:buAutoNum type="romanUcPeriod"/>
            </a:pPr>
            <a:r>
              <a:rPr lang="ro-RO" noProof="0" dirty="0">
                <a:solidFill>
                  <a:schemeClr val="tx1"/>
                </a:solidFill>
                <a:latin typeface="Montserrat" panose="00000500000000000000" pitchFamily="2" charset="-18"/>
              </a:rPr>
              <a:t>Raportul de activitate pentru anul 2025</a:t>
            </a:r>
          </a:p>
          <a:p>
            <a:pPr marL="514350" indent="-514350">
              <a:buAutoNum type="romanUcPeriod"/>
            </a:pPr>
            <a:endParaRPr lang="ro-RO" noProof="0" dirty="0">
              <a:solidFill>
                <a:schemeClr val="tx1"/>
              </a:solidFill>
              <a:latin typeface="Montserrat" panose="00000500000000000000" pitchFamily="2" charset="-18"/>
            </a:endParaRPr>
          </a:p>
          <a:p>
            <a:pPr marL="514350" indent="-514350">
              <a:buAutoNum type="romanUcPeriod"/>
            </a:pPr>
            <a:r>
              <a:rPr lang="ro-RO" noProof="0" dirty="0">
                <a:solidFill>
                  <a:schemeClr val="tx1"/>
                </a:solidFill>
                <a:latin typeface="Montserrat" panose="00000500000000000000" pitchFamily="2" charset="-18"/>
              </a:rPr>
              <a:t>Planul de activitate pentru anul 2026</a:t>
            </a:r>
          </a:p>
          <a:p>
            <a:pPr marL="514350" indent="-514350">
              <a:buAutoNum type="romanUcPeriod"/>
            </a:pPr>
            <a:endParaRPr lang="ro-RO" noProof="0" dirty="0">
              <a:solidFill>
                <a:schemeClr val="tx1"/>
              </a:solidFill>
              <a:latin typeface="Montserrat" panose="00000500000000000000" pitchFamily="2" charset="-18"/>
            </a:endParaRPr>
          </a:p>
          <a:p>
            <a:pPr marL="514350" indent="-514350">
              <a:buAutoNum type="romanUcPeriod"/>
            </a:pPr>
            <a:r>
              <a:rPr lang="ro-RO" noProof="0" dirty="0">
                <a:solidFill>
                  <a:schemeClr val="tx1"/>
                </a:solidFill>
                <a:latin typeface="Montserrat" panose="00000500000000000000" pitchFamily="2" charset="-18"/>
              </a:rPr>
              <a:t>Concluzii și PROVOCĂRI</a:t>
            </a:r>
          </a:p>
          <a:p>
            <a:pPr marL="514350" indent="-514350">
              <a:buAutoNum type="romanUcPeriod"/>
            </a:pPr>
            <a:endParaRPr lang="ro-RO" noProof="0" dirty="0">
              <a:solidFill>
                <a:schemeClr val="tx1"/>
              </a:solidFill>
              <a:latin typeface="Montserrat" panose="00000500000000000000" pitchFamily="2" charset="-18"/>
            </a:endParaRPr>
          </a:p>
        </p:txBody>
      </p:sp>
      <p:pic>
        <p:nvPicPr>
          <p:cNvPr id="21" name="Imagine 20" descr="O imagine care conține încălțăminte, îmbrăcăminte, desen animat, alb&#10;&#10;Conținutul generat de inteligența artificială poate fi incorect.">
            <a:extLst>
              <a:ext uri="{FF2B5EF4-FFF2-40B4-BE49-F238E27FC236}">
                <a16:creationId xmlns:a16="http://schemas.microsoft.com/office/drawing/2014/main" id="{18410F86-F222-9A13-A8DE-C39A3FA6A47E}"/>
              </a:ext>
            </a:extLst>
          </p:cNvPr>
          <p:cNvPicPr>
            <a:picLocks noChangeAspect="1"/>
          </p:cNvPicPr>
          <p:nvPr/>
        </p:nvPicPr>
        <p:blipFill>
          <a:blip r:embed="rId2"/>
          <a:stretch>
            <a:fillRect/>
          </a:stretch>
        </p:blipFill>
        <p:spPr>
          <a:xfrm>
            <a:off x="-191052" y="267629"/>
            <a:ext cx="7321052" cy="7616913"/>
          </a:xfrm>
          <a:prstGeom prst="rect">
            <a:avLst/>
          </a:prstGeom>
        </p:spPr>
      </p:pic>
    </p:spTree>
    <p:extLst>
      <p:ext uri="{BB962C8B-B14F-4D97-AF65-F5344CB8AC3E}">
        <p14:creationId xmlns:p14="http://schemas.microsoft.com/office/powerpoint/2010/main" val="2773883899"/>
      </p:ext>
    </p:extLst>
  </p:cSld>
  <p:clrMapOvr>
    <a:masterClrMapping/>
  </p:clrMapOvr>
  <p:transition spd="slow">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CF868-C609-1074-891D-A9463962BAA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68F05E7-F84A-80D6-CA8D-0C430542F802}"/>
              </a:ext>
            </a:extLst>
          </p:cNvPr>
          <p:cNvSpPr txBox="1">
            <a:spLocks/>
          </p:cNvSpPr>
          <p:nvPr/>
        </p:nvSpPr>
        <p:spPr>
          <a:xfrm>
            <a:off x="403779" y="394110"/>
            <a:ext cx="9221717" cy="381337"/>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IV.5. Vizibilitate şi impact al lucrărilor publicate</a:t>
            </a:r>
          </a:p>
        </p:txBody>
      </p:sp>
      <p:sp>
        <p:nvSpPr>
          <p:cNvPr id="10" name="AutoShape 2" descr="Home - REFLECTIONS">
            <a:extLst>
              <a:ext uri="{FF2B5EF4-FFF2-40B4-BE49-F238E27FC236}">
                <a16:creationId xmlns:a16="http://schemas.microsoft.com/office/drawing/2014/main" id="{FB20478E-E548-7F21-642B-6C1FC83A15C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noProof="0" dirty="0"/>
          </a:p>
        </p:txBody>
      </p:sp>
      <p:sp>
        <p:nvSpPr>
          <p:cNvPr id="15" name="AutoShape 12">
            <a:extLst>
              <a:ext uri="{FF2B5EF4-FFF2-40B4-BE49-F238E27FC236}">
                <a16:creationId xmlns:a16="http://schemas.microsoft.com/office/drawing/2014/main" id="{E0696875-7EE2-4664-0761-490BA072F3B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noProof="0" dirty="0"/>
          </a:p>
        </p:txBody>
      </p:sp>
      <p:sp>
        <p:nvSpPr>
          <p:cNvPr id="5" name="CasetăText 4">
            <a:extLst>
              <a:ext uri="{FF2B5EF4-FFF2-40B4-BE49-F238E27FC236}">
                <a16:creationId xmlns:a16="http://schemas.microsoft.com/office/drawing/2014/main" id="{BC8C8F18-1FE1-1B73-80EC-D678096FBE47}"/>
              </a:ext>
            </a:extLst>
          </p:cNvPr>
          <p:cNvSpPr txBox="1"/>
          <p:nvPr/>
        </p:nvSpPr>
        <p:spPr>
          <a:xfrm>
            <a:off x="5867769" y="1252469"/>
            <a:ext cx="3204515" cy="440120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None/>
            </a:pPr>
            <a:r>
              <a:rPr lang="ro-RO" sz="1400" b="1" noProof="0" dirty="0">
                <a:latin typeface="Montserrat" panose="00000500000000000000" pitchFamily="2" charset="-18"/>
              </a:rPr>
              <a:t>CITĂRI în anul 2025: </a:t>
            </a:r>
            <a:r>
              <a:rPr lang="ro-RO" sz="4000" b="1" noProof="0" dirty="0">
                <a:solidFill>
                  <a:schemeClr val="accent1"/>
                </a:solidFill>
                <a:latin typeface="Montserrat" panose="00000500000000000000" pitchFamily="2" charset="-18"/>
              </a:rPr>
              <a:t>298</a:t>
            </a:r>
            <a:endParaRPr lang="ro-RO" sz="1400" b="1" noProof="0" dirty="0">
              <a:latin typeface="Montserrat" panose="00000500000000000000" pitchFamily="2" charset="-18"/>
            </a:endParaRPr>
          </a:p>
          <a:p>
            <a:pPr marL="285750" indent="-285750" algn="just">
              <a:buFont typeface="Wingdings" panose="05000000000000000000" pitchFamily="2" charset="2"/>
              <a:buChar char="§"/>
            </a:pPr>
            <a:r>
              <a:rPr lang="ro-RO" sz="1400" dirty="0">
                <a:solidFill>
                  <a:schemeClr val="accent6"/>
                </a:solidFill>
                <a:latin typeface="Montserrat" panose="00000500000000000000" pitchFamily="2" charset="-18"/>
              </a:rPr>
              <a:t>Mihaela Tofan </a:t>
            </a:r>
            <a:r>
              <a:rPr lang="ro-RO" sz="2400" b="1" dirty="0">
                <a:solidFill>
                  <a:schemeClr val="accent1"/>
                </a:solidFill>
                <a:latin typeface="Montserrat" panose="00000500000000000000" pitchFamily="2" charset="-18"/>
              </a:rPr>
              <a:t>147</a:t>
            </a:r>
          </a:p>
          <a:p>
            <a:pPr marL="285750" indent="-285750" algn="just">
              <a:buFont typeface="Wingdings" panose="05000000000000000000" pitchFamily="2" charset="2"/>
              <a:buChar char="§"/>
            </a:pPr>
            <a:r>
              <a:rPr lang="ro-RO" sz="1400" dirty="0">
                <a:solidFill>
                  <a:schemeClr val="accent6"/>
                </a:solidFill>
                <a:latin typeface="Montserrat" panose="00000500000000000000" pitchFamily="2" charset="-18"/>
              </a:rPr>
              <a:t>Evelina Oprina </a:t>
            </a:r>
            <a:r>
              <a:rPr lang="ro-RO" sz="2400" b="1" dirty="0">
                <a:solidFill>
                  <a:schemeClr val="accent1"/>
                </a:solidFill>
                <a:latin typeface="Montserrat" panose="00000500000000000000" pitchFamily="2" charset="-18"/>
              </a:rPr>
              <a:t>54</a:t>
            </a:r>
          </a:p>
          <a:p>
            <a:pPr marL="285750" indent="-285750" algn="just">
              <a:buFont typeface="Wingdings" panose="05000000000000000000" pitchFamily="2" charset="2"/>
              <a:buChar char="§"/>
            </a:pPr>
            <a:r>
              <a:rPr lang="ro-RO" sz="1400" noProof="0" dirty="0">
                <a:latin typeface="Montserrat" panose="00000500000000000000" pitchFamily="2" charset="-18"/>
              </a:rPr>
              <a:t>Nicoleta-Elena Hegheș: </a:t>
            </a:r>
            <a:r>
              <a:rPr lang="ro-RO" sz="2400" b="1" noProof="0" dirty="0">
                <a:solidFill>
                  <a:schemeClr val="accent1"/>
                </a:solidFill>
                <a:latin typeface="Montserrat" panose="00000500000000000000" pitchFamily="2" charset="-18"/>
              </a:rPr>
              <a:t>37</a:t>
            </a:r>
          </a:p>
          <a:p>
            <a:pPr marL="285750" indent="-285750" algn="just">
              <a:buFont typeface="Wingdings" panose="05000000000000000000" pitchFamily="2" charset="2"/>
              <a:buChar char="§"/>
            </a:pPr>
            <a:r>
              <a:rPr lang="ro-RO" sz="1400" noProof="0" dirty="0">
                <a:latin typeface="Montserrat" panose="00000500000000000000" pitchFamily="2" charset="-18"/>
              </a:rPr>
              <a:t>Raluca Dimitriu: </a:t>
            </a:r>
            <a:r>
              <a:rPr lang="ro-RO" sz="2400" b="1" noProof="0" dirty="0">
                <a:solidFill>
                  <a:schemeClr val="accent1"/>
                </a:solidFill>
                <a:latin typeface="Montserrat" panose="00000500000000000000" pitchFamily="2" charset="-18"/>
              </a:rPr>
              <a:t>22</a:t>
            </a:r>
          </a:p>
          <a:p>
            <a:pPr marL="285750" indent="-285750" algn="just">
              <a:buFont typeface="Wingdings" panose="05000000000000000000" pitchFamily="2" charset="2"/>
              <a:buChar char="§"/>
            </a:pPr>
            <a:r>
              <a:rPr lang="ro-RO" sz="1400" noProof="0" dirty="0">
                <a:latin typeface="Montserrat" panose="00000500000000000000" pitchFamily="2" charset="-18"/>
              </a:rPr>
              <a:t>Dana Tofan: </a:t>
            </a:r>
            <a:r>
              <a:rPr lang="ro-RO" sz="2400" b="1" noProof="0" dirty="0">
                <a:solidFill>
                  <a:schemeClr val="accent1"/>
                </a:solidFill>
                <a:latin typeface="Montserrat" panose="00000500000000000000" pitchFamily="2" charset="-18"/>
              </a:rPr>
              <a:t>10</a:t>
            </a:r>
            <a:r>
              <a:rPr lang="ro-RO" sz="1400" b="1" noProof="0" dirty="0">
                <a:latin typeface="Montserrat" panose="00000500000000000000" pitchFamily="2" charset="-18"/>
              </a:rPr>
              <a:t> </a:t>
            </a:r>
          </a:p>
          <a:p>
            <a:pPr marL="285750" indent="-285750" algn="just">
              <a:buFont typeface="Wingdings" panose="05000000000000000000" pitchFamily="2" charset="2"/>
              <a:buChar char="§"/>
            </a:pPr>
            <a:r>
              <a:rPr lang="ro-RO" sz="1400" noProof="0" dirty="0">
                <a:latin typeface="Montserrat" panose="00000500000000000000" pitchFamily="2" charset="-18"/>
              </a:rPr>
              <a:t>Daniel-Mihail Șandru: </a:t>
            </a:r>
            <a:r>
              <a:rPr lang="ro-RO" sz="2400" b="1" noProof="0" dirty="0">
                <a:solidFill>
                  <a:schemeClr val="accent1"/>
                </a:solidFill>
                <a:latin typeface="Montserrat" panose="00000500000000000000" pitchFamily="2" charset="-18"/>
              </a:rPr>
              <a:t>9 </a:t>
            </a:r>
            <a:endParaRPr lang="ro-RO" sz="1400" b="1" noProof="0" dirty="0">
              <a:solidFill>
                <a:schemeClr val="accent1"/>
              </a:solidFill>
              <a:latin typeface="Montserrat" panose="00000500000000000000" pitchFamily="2" charset="-18"/>
            </a:endParaRPr>
          </a:p>
          <a:p>
            <a:pPr marL="285750" indent="-285750" algn="just">
              <a:buFont typeface="Wingdings" panose="05000000000000000000" pitchFamily="2" charset="2"/>
              <a:buChar char="§"/>
            </a:pPr>
            <a:r>
              <a:rPr lang="ro-RO" sz="1400" noProof="0" dirty="0">
                <a:latin typeface="Montserrat" panose="00000500000000000000" pitchFamily="2" charset="-18"/>
              </a:rPr>
              <a:t>Versavia Brutaru: </a:t>
            </a:r>
            <a:r>
              <a:rPr lang="ro-RO" sz="2400" b="1" noProof="0" dirty="0">
                <a:solidFill>
                  <a:schemeClr val="accent1"/>
                </a:solidFill>
                <a:latin typeface="Montserrat" panose="00000500000000000000" pitchFamily="2" charset="-18"/>
              </a:rPr>
              <a:t>6</a:t>
            </a:r>
            <a:endParaRPr lang="ro-RO" sz="1400" b="1" noProof="0" dirty="0">
              <a:solidFill>
                <a:schemeClr val="accent1"/>
              </a:solidFill>
              <a:latin typeface="Montserrat" panose="00000500000000000000" pitchFamily="2" charset="-18"/>
            </a:endParaRPr>
          </a:p>
          <a:p>
            <a:pPr marL="285750" indent="-285750" algn="just">
              <a:buFont typeface="Wingdings" panose="05000000000000000000" pitchFamily="2" charset="2"/>
              <a:buChar char="§"/>
            </a:pPr>
            <a:r>
              <a:rPr lang="ro-RO" sz="1400" noProof="0" dirty="0">
                <a:latin typeface="Montserrat" panose="00000500000000000000" pitchFamily="2" charset="-18"/>
              </a:rPr>
              <a:t>Ion Ifrim: </a:t>
            </a:r>
            <a:r>
              <a:rPr lang="ro-RO" sz="2400" b="1" noProof="0" dirty="0">
                <a:solidFill>
                  <a:schemeClr val="accent1"/>
                </a:solidFill>
                <a:latin typeface="Montserrat" panose="00000500000000000000" pitchFamily="2" charset="-18"/>
              </a:rPr>
              <a:t>5</a:t>
            </a:r>
            <a:endParaRPr lang="ro-RO" sz="1400" b="1" noProof="0" dirty="0">
              <a:solidFill>
                <a:schemeClr val="accent1"/>
              </a:solidFill>
              <a:latin typeface="Montserrat" panose="00000500000000000000" pitchFamily="2" charset="-18"/>
            </a:endParaRPr>
          </a:p>
          <a:p>
            <a:pPr marL="285750" indent="-285750" algn="just">
              <a:buFont typeface="Wingdings" panose="05000000000000000000" pitchFamily="2" charset="2"/>
              <a:buChar char="§"/>
            </a:pPr>
            <a:r>
              <a:rPr lang="ro-RO" sz="1400" noProof="0" dirty="0">
                <a:latin typeface="Montserrat" panose="00000500000000000000" pitchFamily="2" charset="-18"/>
              </a:rPr>
              <a:t>Claudia Gilia: </a:t>
            </a:r>
            <a:r>
              <a:rPr lang="ro-RO" sz="2400" b="1" noProof="0" dirty="0">
                <a:solidFill>
                  <a:schemeClr val="accent1"/>
                </a:solidFill>
                <a:latin typeface="Montserrat" panose="00000500000000000000" pitchFamily="2" charset="-18"/>
              </a:rPr>
              <a:t>4</a:t>
            </a:r>
            <a:endParaRPr lang="ro-RO" sz="1400" b="1" noProof="0" dirty="0">
              <a:solidFill>
                <a:schemeClr val="accent1"/>
              </a:solidFill>
              <a:latin typeface="Montserrat" panose="00000500000000000000" pitchFamily="2" charset="-18"/>
            </a:endParaRPr>
          </a:p>
          <a:p>
            <a:pPr marL="285750" indent="-285750" algn="just">
              <a:buFont typeface="Wingdings" panose="05000000000000000000" pitchFamily="2" charset="2"/>
              <a:buChar char="§"/>
            </a:pPr>
            <a:r>
              <a:rPr lang="ro-RO" sz="1400" noProof="0" dirty="0">
                <a:latin typeface="Montserrat" panose="00000500000000000000" pitchFamily="2" charset="-18"/>
              </a:rPr>
              <a:t>Ștefan Paraschiv: </a:t>
            </a:r>
            <a:r>
              <a:rPr lang="ro-RO" sz="2400" b="1" noProof="0" dirty="0">
                <a:solidFill>
                  <a:schemeClr val="accent1"/>
                </a:solidFill>
                <a:latin typeface="Montserrat" panose="00000500000000000000" pitchFamily="2" charset="-18"/>
              </a:rPr>
              <a:t>4</a:t>
            </a:r>
            <a:endParaRPr lang="ro-RO" sz="1400" b="1" noProof="0" dirty="0">
              <a:solidFill>
                <a:schemeClr val="accent1"/>
              </a:solidFill>
              <a:latin typeface="Montserrat" panose="00000500000000000000" pitchFamily="2" charset="-18"/>
            </a:endParaRPr>
          </a:p>
        </p:txBody>
      </p:sp>
      <p:sp>
        <p:nvSpPr>
          <p:cNvPr id="2" name="CasetăText 1">
            <a:extLst>
              <a:ext uri="{FF2B5EF4-FFF2-40B4-BE49-F238E27FC236}">
                <a16:creationId xmlns:a16="http://schemas.microsoft.com/office/drawing/2014/main" id="{3AF34122-07B8-FE5F-F767-F2EA1DFD321C}"/>
              </a:ext>
            </a:extLst>
          </p:cNvPr>
          <p:cNvSpPr txBox="1"/>
          <p:nvPr/>
        </p:nvSpPr>
        <p:spPr>
          <a:xfrm>
            <a:off x="405837" y="1252469"/>
            <a:ext cx="5158820" cy="550920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None/>
            </a:pPr>
            <a:r>
              <a:rPr lang="ro-RO" sz="1400" b="1" noProof="0" dirty="0">
                <a:latin typeface="Montserrat" panose="00000500000000000000" pitchFamily="2" charset="-18"/>
              </a:rPr>
              <a:t>STUDII ȘTIINȚIFICE PUBLICATE în anul 2025: </a:t>
            </a:r>
            <a:r>
              <a:rPr lang="ro-RO" sz="4000" b="1" noProof="0" dirty="0">
                <a:solidFill>
                  <a:schemeClr val="accent1"/>
                </a:solidFill>
                <a:latin typeface="Montserrat" panose="00000500000000000000" pitchFamily="2" charset="-18"/>
              </a:rPr>
              <a:t>44</a:t>
            </a:r>
            <a:endParaRPr lang="ro-RO" sz="3600" b="1" noProof="0" dirty="0">
              <a:solidFill>
                <a:schemeClr val="accent1"/>
              </a:solidFill>
              <a:latin typeface="Montserrat" panose="00000500000000000000" pitchFamily="2" charset="-18"/>
            </a:endParaRPr>
          </a:p>
          <a:p>
            <a:pPr marL="285750" indent="-285750" algn="just">
              <a:buFont typeface="Wingdings" panose="05000000000000000000" pitchFamily="2" charset="2"/>
              <a:buChar char="§"/>
            </a:pPr>
            <a:r>
              <a:rPr lang="ro-RO" sz="1400" noProof="0" dirty="0">
                <a:latin typeface="Montserrat" panose="00000500000000000000" pitchFamily="2" charset="-18"/>
              </a:rPr>
              <a:t>Nicoleta-Elena Hegheș: </a:t>
            </a:r>
            <a:r>
              <a:rPr lang="ro-RO" sz="2400" b="1" noProof="0" dirty="0">
                <a:solidFill>
                  <a:schemeClr val="accent1"/>
                </a:solidFill>
                <a:latin typeface="Montserrat" panose="00000500000000000000" pitchFamily="2" charset="-18"/>
              </a:rPr>
              <a:t>7</a:t>
            </a:r>
          </a:p>
          <a:p>
            <a:pPr marL="285750" indent="-285750" algn="just">
              <a:buFont typeface="Wingdings" panose="05000000000000000000" pitchFamily="2" charset="2"/>
              <a:buChar char="§"/>
            </a:pPr>
            <a:r>
              <a:rPr lang="ro-RO" sz="1400" noProof="0" dirty="0">
                <a:latin typeface="Montserrat" panose="00000500000000000000" pitchFamily="2" charset="-18"/>
              </a:rPr>
              <a:t>Mihaela Tofan: </a:t>
            </a:r>
            <a:r>
              <a:rPr lang="ro-RO" sz="2400" b="1" noProof="0" dirty="0">
                <a:solidFill>
                  <a:schemeClr val="accent1"/>
                </a:solidFill>
                <a:latin typeface="Montserrat" panose="00000500000000000000" pitchFamily="2" charset="-18"/>
              </a:rPr>
              <a:t>6</a:t>
            </a:r>
            <a:endParaRPr lang="ro-RO" sz="1400" b="1" noProof="0" dirty="0">
              <a:solidFill>
                <a:schemeClr val="accent1"/>
              </a:solidFill>
              <a:latin typeface="Montserrat" panose="00000500000000000000" pitchFamily="2" charset="-18"/>
            </a:endParaRPr>
          </a:p>
          <a:p>
            <a:pPr marL="285750" indent="-285750" algn="just">
              <a:buFont typeface="Wingdings" panose="05000000000000000000" pitchFamily="2" charset="2"/>
              <a:buChar char="§"/>
            </a:pPr>
            <a:r>
              <a:rPr lang="ro-RO" sz="1400" noProof="0" dirty="0">
                <a:latin typeface="Montserrat" panose="00000500000000000000" pitchFamily="2" charset="-18"/>
              </a:rPr>
              <a:t>Marius Cătălin Mitrea: </a:t>
            </a:r>
            <a:r>
              <a:rPr lang="ro-RO" sz="2400" b="1" noProof="0" dirty="0">
                <a:solidFill>
                  <a:schemeClr val="accent1"/>
                </a:solidFill>
                <a:latin typeface="Montserrat" panose="00000500000000000000" pitchFamily="2" charset="-18"/>
              </a:rPr>
              <a:t>5</a:t>
            </a:r>
          </a:p>
          <a:p>
            <a:pPr marL="285750" indent="-285750" algn="just">
              <a:buFont typeface="Wingdings" panose="05000000000000000000" pitchFamily="2" charset="2"/>
              <a:buChar char="§"/>
            </a:pPr>
            <a:r>
              <a:rPr lang="ro-RO" sz="1400" noProof="0" dirty="0">
                <a:latin typeface="Montserrat" panose="00000500000000000000" pitchFamily="2" charset="-18"/>
              </a:rPr>
              <a:t>Daniel-Mihail Șandru: </a:t>
            </a:r>
            <a:r>
              <a:rPr lang="ro-RO" sz="2400" b="1" noProof="0" dirty="0">
                <a:solidFill>
                  <a:schemeClr val="accent1"/>
                </a:solidFill>
                <a:latin typeface="Montserrat" panose="00000500000000000000" pitchFamily="2" charset="-18"/>
              </a:rPr>
              <a:t>4 </a:t>
            </a:r>
            <a:endParaRPr lang="ro-RO" sz="1400" b="1" noProof="0" dirty="0">
              <a:solidFill>
                <a:schemeClr val="accent1"/>
              </a:solidFill>
              <a:latin typeface="Montserrat" panose="00000500000000000000" pitchFamily="2" charset="-18"/>
            </a:endParaRPr>
          </a:p>
          <a:p>
            <a:pPr marL="285750" indent="-285750" algn="just">
              <a:buFont typeface="Wingdings" panose="05000000000000000000" pitchFamily="2" charset="2"/>
              <a:buChar char="§"/>
            </a:pPr>
            <a:r>
              <a:rPr lang="ro-RO" sz="1400" noProof="0" dirty="0">
                <a:latin typeface="Montserrat" panose="00000500000000000000" pitchFamily="2" charset="-18"/>
              </a:rPr>
              <a:t>Evelina Oprina: </a:t>
            </a:r>
            <a:r>
              <a:rPr lang="ro-RO" sz="2400" b="1" noProof="0" dirty="0">
                <a:solidFill>
                  <a:schemeClr val="accent1"/>
                </a:solidFill>
                <a:latin typeface="Montserrat" panose="00000500000000000000" pitchFamily="2" charset="-18"/>
              </a:rPr>
              <a:t>3</a:t>
            </a:r>
          </a:p>
          <a:p>
            <a:pPr marL="285750" indent="-285750" algn="just">
              <a:buFont typeface="Wingdings" panose="05000000000000000000" pitchFamily="2" charset="2"/>
              <a:buChar char="§"/>
            </a:pPr>
            <a:r>
              <a:rPr lang="ro-RO" sz="1400" noProof="0" dirty="0">
                <a:latin typeface="Montserrat" panose="00000500000000000000" pitchFamily="2" charset="-18"/>
              </a:rPr>
              <a:t>Raluca Dimitriu: </a:t>
            </a:r>
            <a:r>
              <a:rPr lang="ro-RO" sz="2400" b="1" noProof="0" dirty="0">
                <a:solidFill>
                  <a:schemeClr val="accent1"/>
                </a:solidFill>
                <a:latin typeface="Montserrat" panose="00000500000000000000" pitchFamily="2" charset="-18"/>
              </a:rPr>
              <a:t>3</a:t>
            </a:r>
          </a:p>
          <a:p>
            <a:pPr marL="285750" indent="-285750" algn="just">
              <a:buFont typeface="Wingdings" panose="05000000000000000000" pitchFamily="2" charset="2"/>
              <a:buChar char="§"/>
            </a:pPr>
            <a:r>
              <a:rPr lang="ro-RO" sz="1400" noProof="0" dirty="0">
                <a:latin typeface="Montserrat" panose="00000500000000000000" pitchFamily="2" charset="-18"/>
              </a:rPr>
              <a:t>Aura Preda: </a:t>
            </a:r>
            <a:r>
              <a:rPr lang="ro-RO" sz="2400" b="1" noProof="0" dirty="0">
                <a:solidFill>
                  <a:schemeClr val="accent1"/>
                </a:solidFill>
                <a:latin typeface="Montserrat" panose="00000500000000000000" pitchFamily="2" charset="-18"/>
              </a:rPr>
              <a:t>3</a:t>
            </a:r>
          </a:p>
          <a:p>
            <a:pPr marL="285750" indent="-285750" algn="just">
              <a:buFont typeface="Wingdings" panose="05000000000000000000" pitchFamily="2" charset="2"/>
              <a:buChar char="§"/>
            </a:pPr>
            <a:r>
              <a:rPr lang="ro-RO" sz="1400" noProof="0" dirty="0">
                <a:latin typeface="Montserrat" panose="00000500000000000000" pitchFamily="2" charset="-18"/>
              </a:rPr>
              <a:t>Dana Tofan: </a:t>
            </a:r>
            <a:r>
              <a:rPr lang="ro-RO" sz="2400" b="1" noProof="0" dirty="0">
                <a:solidFill>
                  <a:schemeClr val="accent1"/>
                </a:solidFill>
                <a:latin typeface="Montserrat" panose="00000500000000000000" pitchFamily="2" charset="-18"/>
              </a:rPr>
              <a:t>2</a:t>
            </a:r>
            <a:r>
              <a:rPr lang="ro-RO" sz="1400" b="1" noProof="0" dirty="0">
                <a:latin typeface="Montserrat" panose="00000500000000000000" pitchFamily="2" charset="-18"/>
              </a:rPr>
              <a:t> </a:t>
            </a:r>
          </a:p>
          <a:p>
            <a:pPr marL="285750" indent="-285750" algn="just">
              <a:buFont typeface="Wingdings" panose="05000000000000000000" pitchFamily="2" charset="2"/>
              <a:buChar char="§"/>
            </a:pPr>
            <a:r>
              <a:rPr lang="ro-RO" sz="1400" noProof="0" dirty="0">
                <a:latin typeface="Montserrat" panose="00000500000000000000" pitchFamily="2" charset="-18"/>
              </a:rPr>
              <a:t>Versavia Brutaru: </a:t>
            </a:r>
            <a:r>
              <a:rPr lang="ro-RO" sz="2400" b="1" noProof="0" dirty="0">
                <a:solidFill>
                  <a:schemeClr val="accent1"/>
                </a:solidFill>
                <a:latin typeface="Montserrat" panose="00000500000000000000" pitchFamily="2" charset="-18"/>
              </a:rPr>
              <a:t>2</a:t>
            </a:r>
            <a:endParaRPr lang="ro-RO" sz="1400" b="1" noProof="0" dirty="0">
              <a:solidFill>
                <a:schemeClr val="accent1"/>
              </a:solidFill>
              <a:latin typeface="Montserrat" panose="00000500000000000000" pitchFamily="2" charset="-18"/>
            </a:endParaRPr>
          </a:p>
          <a:p>
            <a:pPr marL="285750" indent="-285750" algn="just">
              <a:buFont typeface="Wingdings" panose="05000000000000000000" pitchFamily="2" charset="2"/>
              <a:buChar char="§"/>
            </a:pPr>
            <a:r>
              <a:rPr lang="ro-RO" sz="1400" noProof="0" dirty="0">
                <a:latin typeface="Montserrat" panose="00000500000000000000" pitchFamily="2" charset="-18"/>
              </a:rPr>
              <a:t>Tudor Avrigeanu: </a:t>
            </a:r>
            <a:r>
              <a:rPr lang="ro-RO" sz="2400" b="1" noProof="0" dirty="0">
                <a:solidFill>
                  <a:schemeClr val="accent1"/>
                </a:solidFill>
                <a:latin typeface="Montserrat" panose="00000500000000000000" pitchFamily="2" charset="-18"/>
              </a:rPr>
              <a:t>2 </a:t>
            </a:r>
            <a:endParaRPr lang="ro-RO" sz="1400" b="1" noProof="0" dirty="0">
              <a:solidFill>
                <a:schemeClr val="accent1"/>
              </a:solidFill>
              <a:latin typeface="Montserrat" panose="00000500000000000000" pitchFamily="2" charset="-18"/>
            </a:endParaRPr>
          </a:p>
          <a:p>
            <a:pPr marL="285750" indent="-285750" algn="just">
              <a:buFont typeface="Wingdings" panose="05000000000000000000" pitchFamily="2" charset="2"/>
              <a:buChar char="§"/>
            </a:pPr>
            <a:r>
              <a:rPr lang="ro-RO" sz="1400" noProof="0" dirty="0">
                <a:latin typeface="Montserrat" panose="00000500000000000000" pitchFamily="2" charset="-18"/>
              </a:rPr>
              <a:t>Claudia Gilia: </a:t>
            </a:r>
            <a:r>
              <a:rPr lang="ro-RO" sz="2400" b="1" noProof="0" dirty="0">
                <a:solidFill>
                  <a:schemeClr val="accent1"/>
                </a:solidFill>
                <a:latin typeface="Montserrat" panose="00000500000000000000" pitchFamily="2" charset="-18"/>
              </a:rPr>
              <a:t>2</a:t>
            </a:r>
            <a:endParaRPr lang="ro-RO" sz="1400" b="1" noProof="0" dirty="0">
              <a:solidFill>
                <a:schemeClr val="accent1"/>
              </a:solidFill>
              <a:latin typeface="Montserrat" panose="00000500000000000000" pitchFamily="2" charset="-18"/>
            </a:endParaRPr>
          </a:p>
          <a:p>
            <a:pPr marL="285750" indent="-285750" algn="just">
              <a:buFont typeface="Wingdings" panose="05000000000000000000" pitchFamily="2" charset="2"/>
              <a:buChar char="§"/>
            </a:pPr>
            <a:r>
              <a:rPr lang="ro-RO" sz="1400" noProof="0" dirty="0">
                <a:latin typeface="Montserrat" panose="00000500000000000000" pitchFamily="2" charset="-18"/>
              </a:rPr>
              <a:t>Mihaela Berindei: </a:t>
            </a:r>
            <a:r>
              <a:rPr lang="ro-RO" sz="2400" b="1" noProof="0" dirty="0">
                <a:solidFill>
                  <a:schemeClr val="accent1"/>
                </a:solidFill>
                <a:latin typeface="Montserrat" panose="00000500000000000000" pitchFamily="2" charset="-18"/>
              </a:rPr>
              <a:t>1</a:t>
            </a:r>
            <a:endParaRPr lang="ro-RO" sz="1400" b="1" noProof="0" dirty="0">
              <a:solidFill>
                <a:schemeClr val="accent1"/>
              </a:solidFill>
              <a:latin typeface="Montserrat" panose="00000500000000000000" pitchFamily="2" charset="-18"/>
            </a:endParaRPr>
          </a:p>
          <a:p>
            <a:pPr marL="285750" indent="-285750" algn="just">
              <a:buFont typeface="Wingdings" panose="05000000000000000000" pitchFamily="2" charset="2"/>
              <a:buChar char="§"/>
            </a:pPr>
            <a:r>
              <a:rPr lang="ro-RO" sz="1400" noProof="0" dirty="0">
                <a:latin typeface="Montserrat" panose="00000500000000000000" pitchFamily="2" charset="-18"/>
              </a:rPr>
              <a:t>Ștefan Paraschiv: </a:t>
            </a:r>
            <a:r>
              <a:rPr lang="ro-RO" sz="2400" b="1" noProof="0" dirty="0">
                <a:solidFill>
                  <a:schemeClr val="accent1"/>
                </a:solidFill>
                <a:latin typeface="Montserrat" panose="00000500000000000000" pitchFamily="2" charset="-18"/>
              </a:rPr>
              <a:t>1</a:t>
            </a:r>
            <a:endParaRPr lang="ro-RO" sz="1400" b="1" noProof="0" dirty="0">
              <a:solidFill>
                <a:schemeClr val="accent1"/>
              </a:solidFill>
              <a:latin typeface="Montserrat" panose="00000500000000000000" pitchFamily="2" charset="-18"/>
            </a:endParaRPr>
          </a:p>
        </p:txBody>
      </p:sp>
    </p:spTree>
    <p:extLst>
      <p:ext uri="{BB962C8B-B14F-4D97-AF65-F5344CB8AC3E}">
        <p14:creationId xmlns:p14="http://schemas.microsoft.com/office/powerpoint/2010/main" val="516619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F722E-B228-F150-C566-536E2F8BA8D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C9F90DF-3632-C585-6016-783A99F6D862}"/>
              </a:ext>
            </a:extLst>
          </p:cNvPr>
          <p:cNvSpPr txBox="1">
            <a:spLocks/>
          </p:cNvSpPr>
          <p:nvPr/>
        </p:nvSpPr>
        <p:spPr>
          <a:xfrm>
            <a:off x="403779" y="394111"/>
            <a:ext cx="9221717" cy="394784"/>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IV.6. Materialele educative ale LCJNT</a:t>
            </a:r>
          </a:p>
        </p:txBody>
      </p:sp>
      <p:sp>
        <p:nvSpPr>
          <p:cNvPr id="10" name="AutoShape 2" descr="Home - REFLECTIONS">
            <a:extLst>
              <a:ext uri="{FF2B5EF4-FFF2-40B4-BE49-F238E27FC236}">
                <a16:creationId xmlns:a16="http://schemas.microsoft.com/office/drawing/2014/main" id="{E5F89153-3B9A-CAB5-E389-0AB8793E8BF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noProof="0" dirty="0"/>
          </a:p>
        </p:txBody>
      </p:sp>
      <p:sp>
        <p:nvSpPr>
          <p:cNvPr id="15" name="AutoShape 12">
            <a:extLst>
              <a:ext uri="{FF2B5EF4-FFF2-40B4-BE49-F238E27FC236}">
                <a16:creationId xmlns:a16="http://schemas.microsoft.com/office/drawing/2014/main" id="{78332A78-A128-F9FE-5847-A1861E4CD28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noProof="0" dirty="0"/>
          </a:p>
        </p:txBody>
      </p:sp>
      <p:sp>
        <p:nvSpPr>
          <p:cNvPr id="5" name="CasetăText 4">
            <a:extLst>
              <a:ext uri="{FF2B5EF4-FFF2-40B4-BE49-F238E27FC236}">
                <a16:creationId xmlns:a16="http://schemas.microsoft.com/office/drawing/2014/main" id="{1FF907E0-8A1B-6307-B0B6-5C82CB1C384C}"/>
              </a:ext>
            </a:extLst>
          </p:cNvPr>
          <p:cNvSpPr txBox="1"/>
          <p:nvPr/>
        </p:nvSpPr>
        <p:spPr>
          <a:xfrm>
            <a:off x="403779" y="1368086"/>
            <a:ext cx="4997872" cy="141577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None/>
            </a:pPr>
            <a:r>
              <a:rPr lang="ro-RO" sz="1400" b="1" noProof="0" dirty="0">
                <a:solidFill>
                  <a:schemeClr val="accent1"/>
                </a:solidFill>
                <a:latin typeface="Montserrat" panose="00000500000000000000" pitchFamily="2" charset="-18"/>
              </a:rPr>
              <a:t>LCJNT Essentials: 12 materiale</a:t>
            </a:r>
          </a:p>
          <a:p>
            <a:pPr algn="just">
              <a:buNone/>
            </a:pPr>
            <a:r>
              <a:rPr lang="ro-RO" sz="1200" noProof="0" dirty="0">
                <a:solidFill>
                  <a:schemeClr val="tx1"/>
                </a:solidFill>
                <a:latin typeface="Montserrat" panose="00000500000000000000" pitchFamily="2" charset="-18"/>
              </a:rPr>
              <a:t>- materiale educaționale simplificate </a:t>
            </a:r>
          </a:p>
          <a:p>
            <a:pPr algn="just">
              <a:buNone/>
            </a:pPr>
            <a:r>
              <a:rPr lang="ro-RO" sz="1200" noProof="0" dirty="0">
                <a:solidFill>
                  <a:schemeClr val="tx1"/>
                </a:solidFill>
                <a:latin typeface="Montserrat" panose="00000500000000000000" pitchFamily="2" charset="-18"/>
              </a:rPr>
              <a:t>- prezentare într-un mod accesibil și vizual </a:t>
            </a:r>
          </a:p>
          <a:p>
            <a:pPr algn="just">
              <a:buNone/>
            </a:pPr>
            <a:r>
              <a:rPr lang="ro-RO" sz="1200" noProof="0" dirty="0">
                <a:solidFill>
                  <a:schemeClr val="tx1"/>
                </a:solidFill>
                <a:latin typeface="Montserrat" panose="00000500000000000000" pitchFamily="2" charset="-18"/>
              </a:rPr>
              <a:t>- subiecte esențiale din domeniul noilor tehnologii, cu accent pe protecția datelor, securitatea cibernetică și reglementările relevante.</a:t>
            </a:r>
          </a:p>
          <a:p>
            <a:pPr algn="just">
              <a:buNone/>
            </a:pPr>
            <a:r>
              <a:rPr lang="ro-RO" sz="1200" noProof="0" dirty="0">
                <a:solidFill>
                  <a:schemeClr val="tx1"/>
                </a:solidFill>
                <a:latin typeface="Montserrat" panose="00000500000000000000" pitchFamily="2" charset="-18"/>
                <a:hlinkClick r:id="rId3"/>
              </a:rPr>
              <a:t>https://icj.ro/materialele-educative-ale-lcjnt/</a:t>
            </a:r>
            <a:r>
              <a:rPr lang="ro-RO" sz="1200" noProof="0" dirty="0">
                <a:solidFill>
                  <a:schemeClr val="tx1"/>
                </a:solidFill>
                <a:latin typeface="Montserrat" panose="00000500000000000000" pitchFamily="2" charset="-18"/>
              </a:rPr>
              <a:t>. </a:t>
            </a:r>
            <a:endParaRPr lang="ro-RO" sz="1400" b="1" noProof="0" dirty="0">
              <a:latin typeface="Montserrat" panose="00000500000000000000" pitchFamily="2" charset="-18"/>
            </a:endParaRPr>
          </a:p>
        </p:txBody>
      </p:sp>
      <p:sp>
        <p:nvSpPr>
          <p:cNvPr id="2" name="CasetăText 1">
            <a:extLst>
              <a:ext uri="{FF2B5EF4-FFF2-40B4-BE49-F238E27FC236}">
                <a16:creationId xmlns:a16="http://schemas.microsoft.com/office/drawing/2014/main" id="{AF4EED0A-9A66-4B0D-95BF-BC23189BF039}"/>
              </a:ext>
            </a:extLst>
          </p:cNvPr>
          <p:cNvSpPr txBox="1"/>
          <p:nvPr/>
        </p:nvSpPr>
        <p:spPr>
          <a:xfrm>
            <a:off x="403779" y="2951723"/>
            <a:ext cx="4997872" cy="160043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None/>
            </a:pPr>
            <a:r>
              <a:rPr lang="ro-RO" sz="1400" b="1" noProof="0" dirty="0">
                <a:solidFill>
                  <a:schemeClr val="accent1"/>
                </a:solidFill>
                <a:latin typeface="Montserrat" panose="00000500000000000000" pitchFamily="2" charset="-18"/>
              </a:rPr>
              <a:t>LCJNT Brief: 52 materiale</a:t>
            </a:r>
          </a:p>
          <a:p>
            <a:pPr marL="171450" indent="-171450" algn="just">
              <a:buFontTx/>
              <a:buChar char="-"/>
            </a:pPr>
            <a:r>
              <a:rPr lang="ro-RO" sz="1200" noProof="0" dirty="0">
                <a:solidFill>
                  <a:schemeClr val="tx1"/>
                </a:solidFill>
                <a:latin typeface="Montserrat" panose="00000500000000000000" pitchFamily="2" charset="-18"/>
              </a:rPr>
              <a:t>actualizări săptămânale pe paginile de Facebook și </a:t>
            </a:r>
            <a:r>
              <a:rPr lang="ro-RO" sz="1200" noProof="0" dirty="0" err="1">
                <a:solidFill>
                  <a:schemeClr val="tx1"/>
                </a:solidFill>
                <a:latin typeface="Montserrat" panose="00000500000000000000" pitchFamily="2" charset="-18"/>
              </a:rPr>
              <a:t>LinkedIn</a:t>
            </a:r>
            <a:r>
              <a:rPr lang="ro-RO" sz="1200" noProof="0" dirty="0">
                <a:solidFill>
                  <a:schemeClr val="tx1"/>
                </a:solidFill>
                <a:latin typeface="Montserrat" panose="00000500000000000000" pitchFamily="2" charset="-18"/>
              </a:rPr>
              <a:t> </a:t>
            </a:r>
          </a:p>
          <a:p>
            <a:pPr marL="171450" indent="-171450" algn="just">
              <a:buFontTx/>
              <a:buChar char="-"/>
            </a:pPr>
            <a:r>
              <a:rPr lang="ro-RO" sz="1200" noProof="0" dirty="0">
                <a:solidFill>
                  <a:schemeClr val="tx1"/>
                </a:solidFill>
                <a:latin typeface="Montserrat" panose="00000500000000000000" pitchFamily="2" charset="-18"/>
              </a:rPr>
              <a:t>informarea comunității academice și profesionale despre evoluțiile relevante în domeniul reglementărilor juridice și tehnologiilor emergente</a:t>
            </a:r>
          </a:p>
          <a:p>
            <a:pPr algn="just">
              <a:buNone/>
            </a:pPr>
            <a:r>
              <a:rPr lang="ro-RO" sz="1200" noProof="0" dirty="0">
                <a:solidFill>
                  <a:schemeClr val="tx1"/>
                </a:solidFill>
                <a:latin typeface="Montserrat" panose="00000500000000000000" pitchFamily="2" charset="-18"/>
              </a:rPr>
              <a:t>- accent pe documente, orientări și decizii recente adoptate la nivel european și internațional. </a:t>
            </a:r>
          </a:p>
          <a:p>
            <a:pPr algn="just">
              <a:buNone/>
            </a:pPr>
            <a:r>
              <a:rPr lang="ro-RO" sz="1200" noProof="0" dirty="0">
                <a:solidFill>
                  <a:schemeClr val="tx1"/>
                </a:solidFill>
                <a:latin typeface="Montserrat" panose="00000500000000000000" pitchFamily="2" charset="-18"/>
                <a:hlinkClick r:id="rId3"/>
              </a:rPr>
              <a:t>https://icj.ro/materialele-educative-ale-lcjnt/</a:t>
            </a:r>
            <a:r>
              <a:rPr lang="ro-RO" sz="1200" noProof="0" dirty="0">
                <a:solidFill>
                  <a:schemeClr val="tx1"/>
                </a:solidFill>
                <a:latin typeface="Montserrat" panose="00000500000000000000" pitchFamily="2" charset="-18"/>
              </a:rPr>
              <a:t>. </a:t>
            </a:r>
            <a:endParaRPr lang="ro-RO" sz="1400" b="1" noProof="0" dirty="0">
              <a:latin typeface="Montserrat" panose="00000500000000000000" pitchFamily="2" charset="-18"/>
            </a:endParaRPr>
          </a:p>
        </p:txBody>
      </p:sp>
      <p:pic>
        <p:nvPicPr>
          <p:cNvPr id="6" name="Imagine 5" descr="O imagine care conține text, captură de ecran, Font&#10;&#10;Conținutul generat de inteligența artificială poate fi incorect.">
            <a:extLst>
              <a:ext uri="{FF2B5EF4-FFF2-40B4-BE49-F238E27FC236}">
                <a16:creationId xmlns:a16="http://schemas.microsoft.com/office/drawing/2014/main" id="{0653ADEE-85A9-6B3A-CA8C-8B543EA50961}"/>
              </a:ext>
            </a:extLst>
          </p:cNvPr>
          <p:cNvPicPr>
            <a:picLocks noChangeAspect="1"/>
          </p:cNvPicPr>
          <p:nvPr/>
        </p:nvPicPr>
        <p:blipFill>
          <a:blip r:embed="rId4"/>
          <a:stretch>
            <a:fillRect/>
          </a:stretch>
        </p:blipFill>
        <p:spPr>
          <a:xfrm>
            <a:off x="8711333" y="1164187"/>
            <a:ext cx="3381687" cy="5583647"/>
          </a:xfrm>
          <a:prstGeom prst="rect">
            <a:avLst/>
          </a:prstGeom>
        </p:spPr>
      </p:pic>
      <p:pic>
        <p:nvPicPr>
          <p:cNvPr id="9" name="Imagine 8" descr="O imagine care conține captură de ecran, text&#10;&#10;Conținutul generat de inteligența artificială poate fi incorect.">
            <a:extLst>
              <a:ext uri="{FF2B5EF4-FFF2-40B4-BE49-F238E27FC236}">
                <a16:creationId xmlns:a16="http://schemas.microsoft.com/office/drawing/2014/main" id="{4C6423F6-0414-C2F3-FD11-663A6732EE41}"/>
              </a:ext>
            </a:extLst>
          </p:cNvPr>
          <p:cNvPicPr>
            <a:picLocks noChangeAspect="1"/>
          </p:cNvPicPr>
          <p:nvPr/>
        </p:nvPicPr>
        <p:blipFill>
          <a:blip r:embed="rId5"/>
          <a:stretch>
            <a:fillRect/>
          </a:stretch>
        </p:blipFill>
        <p:spPr>
          <a:xfrm>
            <a:off x="98980" y="4971415"/>
            <a:ext cx="8662267" cy="1899920"/>
          </a:xfrm>
          <a:prstGeom prst="rect">
            <a:avLst/>
          </a:prstGeom>
        </p:spPr>
      </p:pic>
      <p:pic>
        <p:nvPicPr>
          <p:cNvPr id="12" name="Imagine 11" descr="O imagine care conține text, captură de ecran, Font&#10;&#10;Conținutul generat de inteligența artificială poate fi incorect.">
            <a:extLst>
              <a:ext uri="{FF2B5EF4-FFF2-40B4-BE49-F238E27FC236}">
                <a16:creationId xmlns:a16="http://schemas.microsoft.com/office/drawing/2014/main" id="{B8A1DC73-74F9-2639-BDA5-82EA44ADFF67}"/>
              </a:ext>
            </a:extLst>
          </p:cNvPr>
          <p:cNvPicPr>
            <a:picLocks noChangeAspect="1"/>
          </p:cNvPicPr>
          <p:nvPr/>
        </p:nvPicPr>
        <p:blipFill>
          <a:blip r:embed="rId6"/>
          <a:stretch>
            <a:fillRect/>
          </a:stretch>
        </p:blipFill>
        <p:spPr>
          <a:xfrm>
            <a:off x="5593777" y="1368086"/>
            <a:ext cx="2649205" cy="3525964"/>
          </a:xfrm>
          <a:prstGeom prst="rect">
            <a:avLst/>
          </a:prstGeom>
        </p:spPr>
      </p:pic>
    </p:spTree>
    <p:extLst>
      <p:ext uri="{BB962C8B-B14F-4D97-AF65-F5344CB8AC3E}">
        <p14:creationId xmlns:p14="http://schemas.microsoft.com/office/powerpoint/2010/main" val="32958713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2BF19-0628-3610-254F-BBDA7773EE68}"/>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B3773CEB-40E9-C6BE-6545-248336A57FC2}"/>
              </a:ext>
            </a:extLst>
          </p:cNvPr>
          <p:cNvSpPr txBox="1">
            <a:spLocks/>
          </p:cNvSpPr>
          <p:nvPr/>
        </p:nvSpPr>
        <p:spPr>
          <a:xfrm>
            <a:off x="5638022" y="2176182"/>
            <a:ext cx="5621089" cy="25056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r>
              <a:rPr lang="ro-RO" sz="4000" b="1" noProof="0" dirty="0">
                <a:solidFill>
                  <a:schemeClr val="accent2"/>
                </a:solidFill>
                <a:latin typeface="Montserrat" panose="00000500000000000000" pitchFamily="2" charset="-18"/>
              </a:rPr>
              <a:t>V</a:t>
            </a:r>
          </a:p>
          <a:p>
            <a:pPr algn="ctr"/>
            <a:endParaRPr lang="ro-RO" sz="4000" b="1" noProof="0" dirty="0">
              <a:solidFill>
                <a:schemeClr val="accent2"/>
              </a:solidFill>
              <a:latin typeface="Montserrat" panose="00000500000000000000" pitchFamily="2" charset="-18"/>
            </a:endParaRPr>
          </a:p>
          <a:p>
            <a:pPr algn="ctr"/>
            <a:r>
              <a:rPr lang="ro-RO" sz="4000" b="1" noProof="0" dirty="0">
                <a:solidFill>
                  <a:schemeClr val="accent2"/>
                </a:solidFill>
                <a:latin typeface="Montserrat" panose="00000500000000000000" pitchFamily="2" charset="-18"/>
              </a:rPr>
              <a:t>Consultări Europene</a:t>
            </a:r>
          </a:p>
        </p:txBody>
      </p:sp>
    </p:spTree>
    <p:extLst>
      <p:ext uri="{BB962C8B-B14F-4D97-AF65-F5344CB8AC3E}">
        <p14:creationId xmlns:p14="http://schemas.microsoft.com/office/powerpoint/2010/main" val="4098371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08F2C-98C6-05F8-F40D-6BCBCA92095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9BAC21A-CA49-2EC3-586D-80F5AA9D2007}"/>
              </a:ext>
            </a:extLst>
          </p:cNvPr>
          <p:cNvSpPr txBox="1">
            <a:spLocks/>
          </p:cNvSpPr>
          <p:nvPr/>
        </p:nvSpPr>
        <p:spPr>
          <a:xfrm>
            <a:off x="403779" y="394110"/>
            <a:ext cx="9221717" cy="53548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V.1. Consultări Europene</a:t>
            </a:r>
          </a:p>
        </p:txBody>
      </p:sp>
      <p:sp>
        <p:nvSpPr>
          <p:cNvPr id="10" name="AutoShape 2" descr="Home - REFLECTIONS">
            <a:extLst>
              <a:ext uri="{FF2B5EF4-FFF2-40B4-BE49-F238E27FC236}">
                <a16:creationId xmlns:a16="http://schemas.microsoft.com/office/drawing/2014/main" id="{2FBE2B58-F62C-7BB5-C83E-10F961C3A30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noProof="0" dirty="0"/>
          </a:p>
        </p:txBody>
      </p:sp>
      <p:sp>
        <p:nvSpPr>
          <p:cNvPr id="15" name="AutoShape 12">
            <a:extLst>
              <a:ext uri="{FF2B5EF4-FFF2-40B4-BE49-F238E27FC236}">
                <a16:creationId xmlns:a16="http://schemas.microsoft.com/office/drawing/2014/main" id="{EC5823DD-9852-462B-F19C-A7124111273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noProof="0" dirty="0"/>
          </a:p>
        </p:txBody>
      </p:sp>
      <p:graphicFrame>
        <p:nvGraphicFramePr>
          <p:cNvPr id="8" name="Tabel 7">
            <a:extLst>
              <a:ext uri="{FF2B5EF4-FFF2-40B4-BE49-F238E27FC236}">
                <a16:creationId xmlns:a16="http://schemas.microsoft.com/office/drawing/2014/main" id="{B6A7DE94-96D8-EC3E-D259-A5784FAD6E81}"/>
              </a:ext>
            </a:extLst>
          </p:cNvPr>
          <p:cNvGraphicFramePr>
            <a:graphicFrameLocks noGrp="1"/>
          </p:cNvGraphicFramePr>
          <p:nvPr>
            <p:extLst>
              <p:ext uri="{D42A27DB-BD31-4B8C-83A1-F6EECF244321}">
                <p14:modId xmlns:p14="http://schemas.microsoft.com/office/powerpoint/2010/main" val="1978725567"/>
              </p:ext>
            </p:extLst>
          </p:nvPr>
        </p:nvGraphicFramePr>
        <p:xfrm>
          <a:off x="403779" y="1227595"/>
          <a:ext cx="11184567" cy="5445822"/>
        </p:xfrm>
        <a:graphic>
          <a:graphicData uri="http://schemas.openxmlformats.org/drawingml/2006/table">
            <a:tbl>
              <a:tblPr firstRow="1" firstCol="1" bandRow="1">
                <a:tableStyleId>{69012ECD-51FC-41F1-AA8D-1B2483CD663E}</a:tableStyleId>
              </a:tblPr>
              <a:tblGrid>
                <a:gridCol w="863000">
                  <a:extLst>
                    <a:ext uri="{9D8B030D-6E8A-4147-A177-3AD203B41FA5}">
                      <a16:colId xmlns:a16="http://schemas.microsoft.com/office/drawing/2014/main" val="1236800901"/>
                    </a:ext>
                  </a:extLst>
                </a:gridCol>
                <a:gridCol w="2178825">
                  <a:extLst>
                    <a:ext uri="{9D8B030D-6E8A-4147-A177-3AD203B41FA5}">
                      <a16:colId xmlns:a16="http://schemas.microsoft.com/office/drawing/2014/main" val="1569980813"/>
                    </a:ext>
                  </a:extLst>
                </a:gridCol>
                <a:gridCol w="1743635">
                  <a:extLst>
                    <a:ext uri="{9D8B030D-6E8A-4147-A177-3AD203B41FA5}">
                      <a16:colId xmlns:a16="http://schemas.microsoft.com/office/drawing/2014/main" val="349784179"/>
                    </a:ext>
                  </a:extLst>
                </a:gridCol>
                <a:gridCol w="1991490">
                  <a:extLst>
                    <a:ext uri="{9D8B030D-6E8A-4147-A177-3AD203B41FA5}">
                      <a16:colId xmlns:a16="http://schemas.microsoft.com/office/drawing/2014/main" val="1012046606"/>
                    </a:ext>
                  </a:extLst>
                </a:gridCol>
                <a:gridCol w="4407617">
                  <a:extLst>
                    <a:ext uri="{9D8B030D-6E8A-4147-A177-3AD203B41FA5}">
                      <a16:colId xmlns:a16="http://schemas.microsoft.com/office/drawing/2014/main" val="2906271167"/>
                    </a:ext>
                  </a:extLst>
                </a:gridCol>
              </a:tblGrid>
              <a:tr h="260546">
                <a:tc>
                  <a:txBody>
                    <a:bodyPr/>
                    <a:lstStyle/>
                    <a:p>
                      <a:pPr algn="ctr">
                        <a:lnSpc>
                          <a:spcPct val="100000"/>
                        </a:lnSpc>
                        <a:spcAft>
                          <a:spcPts val="800"/>
                        </a:spcAft>
                        <a:buNone/>
                      </a:pPr>
                      <a:r>
                        <a:rPr lang="ro-RO" sz="1000" kern="0" noProof="0" dirty="0">
                          <a:effectLst/>
                        </a:rPr>
                        <a:t>Indicator CSDE</a:t>
                      </a:r>
                      <a:endParaRPr lang="ro-RO" sz="10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gn="ctr">
                        <a:lnSpc>
                          <a:spcPct val="100000"/>
                        </a:lnSpc>
                        <a:spcAft>
                          <a:spcPts val="800"/>
                        </a:spcAft>
                        <a:buNone/>
                      </a:pPr>
                      <a:r>
                        <a:rPr lang="ro-RO" sz="1000" kern="0" noProof="0" dirty="0">
                          <a:effectLst/>
                        </a:rPr>
                        <a:t>Denumirea proiectului</a:t>
                      </a:r>
                      <a:endParaRPr lang="ro-RO" sz="10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gn="ctr">
                        <a:lnSpc>
                          <a:spcPct val="100000"/>
                        </a:lnSpc>
                        <a:spcAft>
                          <a:spcPts val="800"/>
                        </a:spcAft>
                        <a:buNone/>
                      </a:pPr>
                      <a:r>
                        <a:rPr lang="ro-RO" sz="1000" kern="0" noProof="0" dirty="0">
                          <a:effectLst/>
                        </a:rPr>
                        <a:t>Link-uri CSDE</a:t>
                      </a:r>
                      <a:endParaRPr lang="ro-RO" sz="10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gn="ctr">
                        <a:lnSpc>
                          <a:spcPct val="100000"/>
                        </a:lnSpc>
                        <a:spcAft>
                          <a:spcPts val="800"/>
                        </a:spcAft>
                        <a:buNone/>
                      </a:pPr>
                      <a:r>
                        <a:rPr lang="ro-RO" sz="1000" kern="0" noProof="0" dirty="0">
                          <a:effectLst/>
                        </a:rPr>
                        <a:t>Link CE</a:t>
                      </a:r>
                      <a:endParaRPr lang="ro-RO" sz="10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gn="ctr">
                        <a:lnSpc>
                          <a:spcPct val="100000"/>
                        </a:lnSpc>
                        <a:spcAft>
                          <a:spcPts val="800"/>
                        </a:spcAft>
                        <a:buNone/>
                      </a:pPr>
                      <a:r>
                        <a:rPr lang="ro-RO" sz="1000" kern="0" noProof="0" dirty="0">
                          <a:effectLst/>
                        </a:rPr>
                        <a:t>Publicare în RRDE</a:t>
                      </a:r>
                      <a:endParaRPr lang="ro-RO" sz="10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extLst>
                  <a:ext uri="{0D108BD9-81ED-4DB2-BD59-A6C34878D82A}">
                    <a16:rowId xmlns:a16="http://schemas.microsoft.com/office/drawing/2014/main" val="199606533"/>
                  </a:ext>
                </a:extLst>
              </a:tr>
              <a:tr h="970224">
                <a:tc>
                  <a:txBody>
                    <a:bodyPr/>
                    <a:lstStyle/>
                    <a:p>
                      <a:pPr>
                        <a:lnSpc>
                          <a:spcPct val="100000"/>
                        </a:lnSpc>
                        <a:spcAft>
                          <a:spcPts val="800"/>
                        </a:spcAft>
                        <a:buNone/>
                      </a:pPr>
                      <a:r>
                        <a:rPr lang="ro-RO" sz="900" kern="0" noProof="0" dirty="0">
                          <a:effectLst/>
                        </a:rPr>
                        <a:t>CSDE-SCE-33</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kern="0" noProof="0" dirty="0">
                          <a:effectLst/>
                        </a:rPr>
                        <a:t>Consultări Europene: Consultare a Comisiei Europene referitoare la strategia europeană privind IA în domeniul științific- pregătirea terenului pentru un Consiliu european pentru cercetare în domeniul IA </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u="sng" kern="0" noProof="0" dirty="0">
                          <a:effectLst/>
                          <a:hlinkClick r:id="rId3"/>
                        </a:rPr>
                        <a:t>https://www.csde.ro/?p=5460</a:t>
                      </a:r>
                      <a:endParaRPr lang="ro-RO" sz="900" kern="100" noProof="0" dirty="0">
                        <a:effectLst/>
                      </a:endParaRPr>
                    </a:p>
                    <a:p>
                      <a:pPr>
                        <a:lnSpc>
                          <a:spcPct val="100000"/>
                        </a:lnSpc>
                        <a:spcAft>
                          <a:spcPts val="800"/>
                        </a:spcAft>
                        <a:buNone/>
                      </a:pPr>
                      <a:r>
                        <a:rPr lang="ro-RO" sz="900" kern="0" noProof="0" dirty="0">
                          <a:effectLst/>
                        </a:rPr>
                        <a:t> </a:t>
                      </a:r>
                      <a:endParaRPr lang="ro-RO" sz="900" kern="100" noProof="0" dirty="0">
                        <a:effectLst/>
                      </a:endParaRPr>
                    </a:p>
                    <a:p>
                      <a:pPr>
                        <a:lnSpc>
                          <a:spcPct val="100000"/>
                        </a:lnSpc>
                        <a:spcAft>
                          <a:spcPts val="800"/>
                        </a:spcAft>
                        <a:buNone/>
                      </a:pPr>
                      <a:r>
                        <a:rPr lang="ro-RO" sz="900" u="sng" kern="0" noProof="0" dirty="0">
                          <a:effectLst/>
                          <a:hlinkClick r:id="rId4"/>
                        </a:rPr>
                        <a:t>https://www.csde.ro/wp-content/uploads/b29ece82-b721-4213-8e68-134d3908fdd8-1.pdf</a:t>
                      </a:r>
                      <a:r>
                        <a:rPr lang="ro-RO" sz="900" kern="0" noProof="0" dirty="0">
                          <a:effectLst/>
                        </a:rPr>
                        <a:t> </a:t>
                      </a:r>
                      <a:endParaRPr lang="ro-RO" sz="900" kern="100" noProof="0" dirty="0">
                        <a:effectLst/>
                      </a:endParaRPr>
                    </a:p>
                  </a:txBody>
                  <a:tcPr marL="17259" marR="17259" marT="0" marB="0"/>
                </a:tc>
                <a:tc>
                  <a:txBody>
                    <a:bodyPr/>
                    <a:lstStyle/>
                    <a:p>
                      <a:pPr>
                        <a:lnSpc>
                          <a:spcPct val="100000"/>
                        </a:lnSpc>
                        <a:spcAft>
                          <a:spcPts val="800"/>
                        </a:spcAft>
                        <a:buNone/>
                      </a:pPr>
                      <a:r>
                        <a:rPr lang="ro-RO" sz="900" u="sng" kern="0" noProof="0" dirty="0">
                          <a:effectLst/>
                          <a:hlinkClick r:id="rId5"/>
                        </a:rPr>
                        <a:t>https://ec.europa.eu/info/law/better-regulation/have-your-say/initiatives/14547-A-European-Strategy-for-AI-in-science-paving-the-way-for-a-European-AI-research-council/F3563757_en</a:t>
                      </a:r>
                      <a:r>
                        <a:rPr lang="ro-RO" sz="900" kern="0" noProof="0" dirty="0">
                          <a:effectLst/>
                        </a:rPr>
                        <a:t> </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gn="just">
                        <a:lnSpc>
                          <a:spcPct val="100000"/>
                        </a:lnSpc>
                        <a:spcAft>
                          <a:spcPts val="800"/>
                        </a:spcAft>
                        <a:buNone/>
                      </a:pPr>
                      <a:r>
                        <a:rPr lang="ro-RO" sz="900" b="1" kern="0" noProof="0" dirty="0">
                          <a:effectLst/>
                        </a:rPr>
                        <a:t>Daniel Mihail ȘANDRU, Mihaela TOFAN, Marius Cătălin MITREA</a:t>
                      </a:r>
                      <a:r>
                        <a:rPr lang="ro-RO" sz="900" kern="0" noProof="0" dirty="0">
                          <a:effectLst/>
                        </a:rPr>
                        <a:t>, „Contribuție privind Strategia europeană privind IA în domeniul științific – pregătirea terenului pentru un Consiliu European pentru cercetare în domeniul IA” (contribuție transmisă Comisiei Europene), în Revista Română de Drept European nr. 2/2025, Wolters Kluwer România, pp. 142-145.</a:t>
                      </a:r>
                      <a:r>
                        <a:rPr lang="ro-RO" sz="900" kern="100" noProof="0" dirty="0">
                          <a:effectLst/>
                        </a:rPr>
                        <a:t> </a:t>
                      </a:r>
                    </a:p>
                    <a:p>
                      <a:pPr algn="just">
                        <a:lnSpc>
                          <a:spcPct val="100000"/>
                        </a:lnSpc>
                        <a:spcAft>
                          <a:spcPts val="800"/>
                        </a:spcAft>
                        <a:buNone/>
                      </a:pPr>
                      <a:r>
                        <a:rPr lang="ro-RO" sz="900" kern="0" noProof="0" dirty="0" err="1">
                          <a:effectLst/>
                        </a:rPr>
                        <a:t>Link:</a:t>
                      </a:r>
                      <a:r>
                        <a:rPr lang="ro-RO" sz="900" u="sng" kern="0" noProof="0" dirty="0" err="1">
                          <a:effectLst/>
                          <a:hlinkClick r:id="rId6"/>
                        </a:rPr>
                        <a:t>https</a:t>
                      </a:r>
                      <a:r>
                        <a:rPr lang="ro-RO" sz="900" u="sng" kern="0" noProof="0" dirty="0">
                          <a:effectLst/>
                          <a:hlinkClick r:id="rId6"/>
                        </a:rPr>
                        <a:t>://www.ujmag.ro/reviste/revista-romana-de-drept-european/revista-romana-de-drept-european-nr-2-2025/?ref=home_carti_nou_aparute</a:t>
                      </a:r>
                      <a:r>
                        <a:rPr lang="ro-RO" sz="900" kern="0" noProof="0" dirty="0">
                          <a:effectLst/>
                        </a:rPr>
                        <a:t>.</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extLst>
                  <a:ext uri="{0D108BD9-81ED-4DB2-BD59-A6C34878D82A}">
                    <a16:rowId xmlns:a16="http://schemas.microsoft.com/office/drawing/2014/main" val="2420082699"/>
                  </a:ext>
                </a:extLst>
              </a:tr>
              <a:tr h="927806">
                <a:tc>
                  <a:txBody>
                    <a:bodyPr/>
                    <a:lstStyle/>
                    <a:p>
                      <a:pPr>
                        <a:lnSpc>
                          <a:spcPct val="100000"/>
                        </a:lnSpc>
                        <a:spcAft>
                          <a:spcPts val="800"/>
                        </a:spcAft>
                        <a:buNone/>
                      </a:pPr>
                      <a:r>
                        <a:rPr lang="ro-RO" sz="900" kern="0" noProof="0" dirty="0">
                          <a:effectLst/>
                        </a:rPr>
                        <a:t>CSDE-SCE-34</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kern="0" noProof="0" dirty="0">
                          <a:effectLst/>
                        </a:rPr>
                        <a:t>Consultări Europene: Consultare a Comisiei Europene referitoare la elaborarea unui Studiu de impact cu privire la păstrarea datelor de către furnizorii de servicii în scopul procedurilor penale </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u="sng" kern="0" noProof="0" dirty="0">
                          <a:effectLst/>
                          <a:hlinkClick r:id="rId7"/>
                        </a:rPr>
                        <a:t>https://www.csde.ro/?p=5469</a:t>
                      </a:r>
                      <a:r>
                        <a:rPr lang="ro-RO" sz="900" kern="0" noProof="0" dirty="0">
                          <a:effectLst/>
                        </a:rPr>
                        <a:t> </a:t>
                      </a:r>
                      <a:endParaRPr lang="ro-RO" sz="900" kern="100" noProof="0" dirty="0">
                        <a:effectLst/>
                      </a:endParaRPr>
                    </a:p>
                    <a:p>
                      <a:pPr>
                        <a:lnSpc>
                          <a:spcPct val="100000"/>
                        </a:lnSpc>
                        <a:spcAft>
                          <a:spcPts val="800"/>
                        </a:spcAft>
                        <a:buNone/>
                      </a:pPr>
                      <a:r>
                        <a:rPr lang="ro-RO" sz="900" kern="0" noProof="0" dirty="0">
                          <a:effectLst/>
                        </a:rPr>
                        <a:t> </a:t>
                      </a:r>
                      <a:endParaRPr lang="ro-RO" sz="900" kern="100" noProof="0" dirty="0">
                        <a:effectLst/>
                      </a:endParaRPr>
                    </a:p>
                    <a:p>
                      <a:pPr>
                        <a:lnSpc>
                          <a:spcPct val="100000"/>
                        </a:lnSpc>
                        <a:spcAft>
                          <a:spcPts val="800"/>
                        </a:spcAft>
                        <a:buNone/>
                      </a:pPr>
                      <a:r>
                        <a:rPr lang="ro-RO" sz="900" u="sng" kern="0" noProof="0" dirty="0">
                          <a:effectLst/>
                          <a:hlinkClick r:id="rId8"/>
                        </a:rPr>
                        <a:t>https://www.csde.ro/wp-content/uploads/090166e51e352337.pdf</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u="sng" kern="0" noProof="0" dirty="0">
                          <a:effectLst/>
                          <a:hlinkClick r:id="rId9"/>
                        </a:rPr>
                        <a:t>https://ec.europa.eu/info/law/better-regulation/have-your-say/initiatives/14680-Data-retention-by-service-providers-for-criminal-proceedings-impact-assessment/F3567075_en</a:t>
                      </a:r>
                      <a:r>
                        <a:rPr lang="ro-RO" sz="900" kern="0" noProof="0" dirty="0">
                          <a:effectLst/>
                        </a:rPr>
                        <a:t> </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gn="just">
                        <a:lnSpc>
                          <a:spcPct val="100000"/>
                        </a:lnSpc>
                        <a:spcAft>
                          <a:spcPts val="800"/>
                        </a:spcAft>
                        <a:buNone/>
                      </a:pPr>
                      <a:r>
                        <a:rPr lang="ro-RO" sz="900" kern="0" noProof="0" dirty="0">
                          <a:effectLst/>
                        </a:rPr>
                        <a:t>Nicolae Dragoș PLOEȘTEANU, </a:t>
                      </a:r>
                      <a:r>
                        <a:rPr lang="ro-RO" sz="900" b="1" kern="0" noProof="0" dirty="0">
                          <a:effectLst/>
                        </a:rPr>
                        <a:t>Daniel-Mihail ȘANDRU</a:t>
                      </a:r>
                      <a:r>
                        <a:rPr lang="ro-RO" sz="900" kern="0" noProof="0" dirty="0">
                          <a:effectLst/>
                        </a:rPr>
                        <a:t>, Andrei SĂVESCU, </a:t>
                      </a:r>
                      <a:r>
                        <a:rPr lang="ro-RO" sz="900" b="1" kern="0" noProof="0" dirty="0">
                          <a:effectLst/>
                        </a:rPr>
                        <a:t>Ariana GRIGORE</a:t>
                      </a:r>
                      <a:r>
                        <a:rPr lang="ro-RO" sz="900" kern="0" noProof="0" dirty="0">
                          <a:effectLst/>
                        </a:rPr>
                        <a:t>, Mădălina BOTINĂ, Marius Cătălin MITREA, Alexandru Silviu GOGA, „Cerere de contribuții pentru un studiu de impact. Studiu de impact cu privire la păstrarea datelor de către furnizorii de servicii în scopul procedurilor penale” (contribuție transmisă Comisiei Europene), în Revista Română de Drept European nr. 2/2025, Wolters Kluwer România, pp. 146-149.</a:t>
                      </a:r>
                      <a:r>
                        <a:rPr lang="ro-RO" sz="900" kern="100" noProof="0" dirty="0">
                          <a:effectLst/>
                        </a:rPr>
                        <a:t> </a:t>
                      </a:r>
                    </a:p>
                    <a:p>
                      <a:pPr algn="just">
                        <a:lnSpc>
                          <a:spcPct val="100000"/>
                        </a:lnSpc>
                        <a:spcAft>
                          <a:spcPts val="800"/>
                        </a:spcAft>
                        <a:buNone/>
                      </a:pPr>
                      <a:r>
                        <a:rPr lang="ro-RO" sz="900" kern="0" noProof="0" dirty="0" err="1">
                          <a:effectLst/>
                        </a:rPr>
                        <a:t>Link:</a:t>
                      </a:r>
                      <a:r>
                        <a:rPr lang="ro-RO" sz="900" u="sng" kern="0" noProof="0" dirty="0" err="1">
                          <a:effectLst/>
                          <a:hlinkClick r:id="rId6"/>
                        </a:rPr>
                        <a:t>https</a:t>
                      </a:r>
                      <a:r>
                        <a:rPr lang="ro-RO" sz="900" u="sng" kern="0" noProof="0" dirty="0">
                          <a:effectLst/>
                          <a:hlinkClick r:id="rId6"/>
                        </a:rPr>
                        <a:t>://www.ujmag.ro/reviste/revista-romana-de-drept-european/revista-romana-de-drept-european-nr-2-2025/?ref=home_carti_nou_aparute</a:t>
                      </a:r>
                      <a:r>
                        <a:rPr lang="ro-RO" sz="900" kern="0" noProof="0" dirty="0">
                          <a:effectLst/>
                        </a:rPr>
                        <a:t>.</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extLst>
                  <a:ext uri="{0D108BD9-81ED-4DB2-BD59-A6C34878D82A}">
                    <a16:rowId xmlns:a16="http://schemas.microsoft.com/office/drawing/2014/main" val="1490270439"/>
                  </a:ext>
                </a:extLst>
              </a:tr>
              <a:tr h="463903">
                <a:tc>
                  <a:txBody>
                    <a:bodyPr/>
                    <a:lstStyle/>
                    <a:p>
                      <a:pPr>
                        <a:lnSpc>
                          <a:spcPct val="100000"/>
                        </a:lnSpc>
                        <a:spcAft>
                          <a:spcPts val="800"/>
                        </a:spcAft>
                        <a:buNone/>
                      </a:pPr>
                      <a:r>
                        <a:rPr lang="ro-RO" sz="900" kern="0" noProof="0" dirty="0">
                          <a:effectLst/>
                        </a:rPr>
                        <a:t>CSDE-SCE-35</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kern="0" noProof="0" dirty="0">
                          <a:effectLst/>
                        </a:rPr>
                        <a:t>Consultări Europene: Consultare a Comisiei Europene referitoare European Data Union </a:t>
                      </a:r>
                      <a:r>
                        <a:rPr lang="ro-RO" sz="900" kern="0" noProof="0" dirty="0" err="1">
                          <a:effectLst/>
                        </a:rPr>
                        <a:t>Strategy</a:t>
                      </a:r>
                      <a:r>
                        <a:rPr lang="ro-RO" sz="900" kern="0" noProof="0" dirty="0">
                          <a:effectLst/>
                        </a:rPr>
                        <a:t> / Strategia Uniunii Europene privind datele</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u="sng" kern="0" noProof="0" dirty="0">
                          <a:effectLst/>
                          <a:hlinkClick r:id="rId10"/>
                        </a:rPr>
                        <a:t>https://www.csde.ro/?p=5504</a:t>
                      </a:r>
                      <a:endParaRPr lang="ro-RO" sz="900" kern="100" noProof="0" dirty="0">
                        <a:effectLst/>
                      </a:endParaRPr>
                    </a:p>
                    <a:p>
                      <a:pPr>
                        <a:lnSpc>
                          <a:spcPct val="100000"/>
                        </a:lnSpc>
                        <a:spcAft>
                          <a:spcPts val="800"/>
                        </a:spcAft>
                        <a:buNone/>
                      </a:pPr>
                      <a:r>
                        <a:rPr lang="ro-RO" sz="900" kern="0" noProof="0" dirty="0">
                          <a:effectLst/>
                        </a:rPr>
                        <a:t> </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kern="0" noProof="0" dirty="0">
                          <a:effectLst/>
                        </a:rPr>
                        <a:t>-</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kern="0" noProof="0" dirty="0">
                          <a:effectLst/>
                        </a:rPr>
                        <a:t>-</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extLst>
                  <a:ext uri="{0D108BD9-81ED-4DB2-BD59-A6C34878D82A}">
                    <a16:rowId xmlns:a16="http://schemas.microsoft.com/office/drawing/2014/main" val="2680647353"/>
                  </a:ext>
                </a:extLst>
              </a:tr>
              <a:tr h="505207">
                <a:tc>
                  <a:txBody>
                    <a:bodyPr/>
                    <a:lstStyle/>
                    <a:p>
                      <a:pPr>
                        <a:lnSpc>
                          <a:spcPct val="100000"/>
                        </a:lnSpc>
                        <a:spcAft>
                          <a:spcPts val="800"/>
                        </a:spcAft>
                        <a:buNone/>
                      </a:pPr>
                      <a:r>
                        <a:rPr lang="ro-RO" sz="900" kern="0" noProof="0" dirty="0">
                          <a:effectLst/>
                        </a:rPr>
                        <a:t>CSDE-SCE-36</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kern="0" noProof="0" dirty="0">
                          <a:effectLst/>
                        </a:rPr>
                        <a:t>Consultări Europene: Consultare a Comisiei Europene referitoare Legea rețelelor digitale / Digital Networks Act (DNA)</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u="sng" kern="0" noProof="0" dirty="0">
                          <a:effectLst/>
                          <a:hlinkClick r:id="rId11"/>
                        </a:rPr>
                        <a:t>https://www.csde.ro/?p=5512</a:t>
                      </a:r>
                      <a:endParaRPr lang="ro-RO" sz="900" kern="100" noProof="0" dirty="0">
                        <a:effectLst/>
                      </a:endParaRPr>
                    </a:p>
                    <a:p>
                      <a:pPr>
                        <a:lnSpc>
                          <a:spcPct val="100000"/>
                        </a:lnSpc>
                        <a:spcAft>
                          <a:spcPts val="800"/>
                        </a:spcAft>
                        <a:buNone/>
                      </a:pPr>
                      <a:r>
                        <a:rPr lang="ro-RO" sz="900" kern="0" noProof="0" dirty="0">
                          <a:effectLst/>
                        </a:rPr>
                        <a:t> </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kern="0" noProof="0" dirty="0">
                          <a:effectLst/>
                        </a:rPr>
                        <a:t>Fără material trimis.</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kern="0" noProof="0" dirty="0">
                          <a:effectLst/>
                        </a:rPr>
                        <a:t>-</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extLst>
                  <a:ext uri="{0D108BD9-81ED-4DB2-BD59-A6C34878D82A}">
                    <a16:rowId xmlns:a16="http://schemas.microsoft.com/office/drawing/2014/main" val="1690480864"/>
                  </a:ext>
                </a:extLst>
              </a:tr>
              <a:tr h="751695">
                <a:tc>
                  <a:txBody>
                    <a:bodyPr/>
                    <a:lstStyle/>
                    <a:p>
                      <a:pPr>
                        <a:lnSpc>
                          <a:spcPct val="100000"/>
                        </a:lnSpc>
                        <a:spcAft>
                          <a:spcPts val="800"/>
                        </a:spcAft>
                        <a:buNone/>
                      </a:pPr>
                      <a:r>
                        <a:rPr lang="ro-RO" sz="900" kern="0" noProof="0" dirty="0">
                          <a:effectLst/>
                        </a:rPr>
                        <a:t>CSDE-SCE-37</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kern="0" noProof="0" dirty="0">
                          <a:effectLst/>
                        </a:rPr>
                        <a:t>Consultări Europene: Formularea de observații cu privire la cooperarea în materie de aplicare a legii – un nou regulament privind Europol</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u="sng" kern="0" noProof="0" dirty="0">
                          <a:effectLst/>
                          <a:hlinkClick r:id="rId12"/>
                        </a:rPr>
                        <a:t>https://www.csde.ro/?p=5583</a:t>
                      </a:r>
                      <a:endParaRPr lang="ro-RO" sz="900" kern="100" noProof="0" dirty="0">
                        <a:effectLst/>
                      </a:endParaRPr>
                    </a:p>
                    <a:p>
                      <a:pPr>
                        <a:lnSpc>
                          <a:spcPct val="100000"/>
                        </a:lnSpc>
                        <a:spcAft>
                          <a:spcPts val="800"/>
                        </a:spcAft>
                        <a:buNone/>
                      </a:pPr>
                      <a:r>
                        <a:rPr lang="ro-RO" sz="900" kern="0" noProof="0" dirty="0">
                          <a:effectLst/>
                        </a:rPr>
                        <a:t> </a:t>
                      </a:r>
                      <a:endParaRPr lang="ro-RO" sz="900" kern="100" noProof="0" dirty="0">
                        <a:effectLst/>
                      </a:endParaRPr>
                    </a:p>
                    <a:p>
                      <a:pPr>
                        <a:lnSpc>
                          <a:spcPct val="100000"/>
                        </a:lnSpc>
                        <a:spcAft>
                          <a:spcPts val="800"/>
                        </a:spcAft>
                        <a:buNone/>
                      </a:pPr>
                      <a:r>
                        <a:rPr lang="ro-RO" sz="900" u="sng" kern="0" noProof="0" dirty="0">
                          <a:effectLst/>
                          <a:hlinkClick r:id="rId13"/>
                        </a:rPr>
                        <a:t>https://www.csde.ro/wp-content/uploads/CSDE-SCE-37-EUROPOL-EN-Uploaded.pdf</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u="sng" kern="0" noProof="0" dirty="0">
                          <a:effectLst/>
                          <a:hlinkClick r:id="rId14"/>
                        </a:rPr>
                        <a:t>https://ec.europa.eu/info/law/better-regulation/have-your-say/initiatives/14638-Cooperarea-in-materie-de-aplicare-a-legii-un-nou-regulament-privind-Europol-propunere-/F3586519_ro</a:t>
                      </a:r>
                      <a:r>
                        <a:rPr lang="ro-RO" sz="900" kern="0" noProof="0" dirty="0">
                          <a:effectLst/>
                        </a:rPr>
                        <a:t> </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kern="0" noProof="0" dirty="0">
                          <a:effectLst/>
                        </a:rPr>
                        <a:t>-</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extLst>
                  <a:ext uri="{0D108BD9-81ED-4DB2-BD59-A6C34878D82A}">
                    <a16:rowId xmlns:a16="http://schemas.microsoft.com/office/drawing/2014/main" val="2636864636"/>
                  </a:ext>
                </a:extLst>
              </a:tr>
              <a:tr h="981829">
                <a:tc>
                  <a:txBody>
                    <a:bodyPr/>
                    <a:lstStyle/>
                    <a:p>
                      <a:pPr>
                        <a:lnSpc>
                          <a:spcPct val="100000"/>
                        </a:lnSpc>
                        <a:spcAft>
                          <a:spcPts val="800"/>
                        </a:spcAft>
                        <a:buNone/>
                      </a:pPr>
                      <a:r>
                        <a:rPr lang="ro-RO" sz="900" kern="0" noProof="0" dirty="0">
                          <a:effectLst/>
                        </a:rPr>
                        <a:t>CSDE-SCE-38</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kern="0" noProof="0" dirty="0">
                          <a:effectLst/>
                        </a:rPr>
                        <a:t>Consultări Europene: Formularea de observații cu privire la Actul privind Spațiul european de cercetare</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u="sng" kern="0" noProof="0" dirty="0">
                          <a:effectLst/>
                          <a:hlinkClick r:id="rId15"/>
                        </a:rPr>
                        <a:t>https://www.csde.ro/?p=5613</a:t>
                      </a:r>
                      <a:endParaRPr lang="ro-RO" sz="900" kern="100" noProof="0" dirty="0">
                        <a:effectLst/>
                      </a:endParaRPr>
                    </a:p>
                    <a:p>
                      <a:pPr>
                        <a:lnSpc>
                          <a:spcPct val="100000"/>
                        </a:lnSpc>
                        <a:spcAft>
                          <a:spcPts val="800"/>
                        </a:spcAft>
                        <a:buNone/>
                      </a:pPr>
                      <a:r>
                        <a:rPr lang="ro-RO" sz="900" kern="0" noProof="0" dirty="0">
                          <a:effectLst/>
                        </a:rPr>
                        <a:t> </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kern="0" noProof="0" dirty="0">
                          <a:effectLst/>
                        </a:rPr>
                        <a:t>A fost trimis chestionar</a:t>
                      </a:r>
                      <a:endParaRPr lang="ro-RO" sz="900" kern="100" noProof="0" dirty="0">
                        <a:effectLst/>
                      </a:endParaRPr>
                    </a:p>
                    <a:p>
                      <a:pPr>
                        <a:lnSpc>
                          <a:spcPct val="100000"/>
                        </a:lnSpc>
                        <a:spcAft>
                          <a:spcPts val="800"/>
                        </a:spcAft>
                        <a:buNone/>
                      </a:pPr>
                      <a:r>
                        <a:rPr lang="ro-RO" sz="900" u="sng" kern="0" noProof="0" dirty="0">
                          <a:effectLst/>
                          <a:hlinkClick r:id="rId16"/>
                        </a:rPr>
                        <a:t>https://ec.europa.eu/info/law/better-regulation/have-your-say/initiatives/14608-Actul-privind-Spatiul-european-de-cercetare/public-consultation_ro</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tc>
                  <a:txBody>
                    <a:bodyPr/>
                    <a:lstStyle/>
                    <a:p>
                      <a:pPr>
                        <a:lnSpc>
                          <a:spcPct val="100000"/>
                        </a:lnSpc>
                        <a:spcAft>
                          <a:spcPts val="800"/>
                        </a:spcAft>
                        <a:buNone/>
                      </a:pPr>
                      <a:r>
                        <a:rPr lang="ro-RO" sz="900" kern="0" noProof="0" dirty="0">
                          <a:effectLst/>
                        </a:rPr>
                        <a:t>-</a:t>
                      </a:r>
                      <a:endParaRPr lang="ro-RO" sz="900" kern="100" noProof="0" dirty="0">
                        <a:effectLst/>
                        <a:latin typeface="Aptos" panose="020B0004020202020204" pitchFamily="34" charset="0"/>
                        <a:ea typeface="Aptos" panose="020B0004020202020204" pitchFamily="34" charset="0"/>
                        <a:cs typeface="Times New Roman" panose="02020603050405020304" pitchFamily="18" charset="0"/>
                      </a:endParaRPr>
                    </a:p>
                  </a:txBody>
                  <a:tcPr marL="17259" marR="17259" marT="0" marB="0"/>
                </a:tc>
                <a:extLst>
                  <a:ext uri="{0D108BD9-81ED-4DB2-BD59-A6C34878D82A}">
                    <a16:rowId xmlns:a16="http://schemas.microsoft.com/office/drawing/2014/main" val="2670712261"/>
                  </a:ext>
                </a:extLst>
              </a:tr>
            </a:tbl>
          </a:graphicData>
        </a:graphic>
      </p:graphicFrame>
    </p:spTree>
    <p:extLst>
      <p:ext uri="{BB962C8B-B14F-4D97-AF65-F5344CB8AC3E}">
        <p14:creationId xmlns:p14="http://schemas.microsoft.com/office/powerpoint/2010/main" val="38168867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DAC0F-4A95-06F3-6D8E-80486A809F0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40CD345E-AEBF-37A0-CD6B-264F08DD360B}"/>
              </a:ext>
            </a:extLst>
          </p:cNvPr>
          <p:cNvSpPr txBox="1">
            <a:spLocks/>
          </p:cNvSpPr>
          <p:nvPr/>
        </p:nvSpPr>
        <p:spPr>
          <a:xfrm>
            <a:off x="5176112" y="1524589"/>
            <a:ext cx="6360656" cy="38004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lnSpc>
                <a:spcPct val="120000"/>
              </a:lnSpc>
            </a:pPr>
            <a:r>
              <a:rPr lang="ro-RO" sz="4000" b="1" noProof="0" dirty="0">
                <a:solidFill>
                  <a:schemeClr val="accent2"/>
                </a:solidFill>
                <a:latin typeface="Montserrat" panose="00000500000000000000" pitchFamily="2" charset="-18"/>
              </a:rPr>
              <a:t>VI </a:t>
            </a:r>
          </a:p>
          <a:p>
            <a:pPr algn="ctr">
              <a:lnSpc>
                <a:spcPct val="120000"/>
              </a:lnSpc>
            </a:pPr>
            <a:endParaRPr lang="ro-RO" sz="4000" b="1" noProof="0" dirty="0">
              <a:solidFill>
                <a:schemeClr val="accent2"/>
              </a:solidFill>
              <a:latin typeface="Montserrat" panose="00000500000000000000" pitchFamily="2" charset="-18"/>
            </a:endParaRPr>
          </a:p>
          <a:p>
            <a:pPr algn="ctr">
              <a:lnSpc>
                <a:spcPct val="120000"/>
              </a:lnSpc>
            </a:pPr>
            <a:r>
              <a:rPr lang="ro-RO" sz="4000" b="1" noProof="0" dirty="0">
                <a:solidFill>
                  <a:schemeClr val="accent2"/>
                </a:solidFill>
                <a:latin typeface="Montserrat" panose="00000500000000000000" pitchFamily="2" charset="-18"/>
              </a:rPr>
              <a:t>Capacitatea de a pregăti tineri cercetători </a:t>
            </a:r>
          </a:p>
        </p:txBody>
      </p:sp>
    </p:spTree>
    <p:extLst>
      <p:ext uri="{BB962C8B-B14F-4D97-AF65-F5344CB8AC3E}">
        <p14:creationId xmlns:p14="http://schemas.microsoft.com/office/powerpoint/2010/main" val="1054471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AE646-54F8-6B75-CEAE-FB8367706642}"/>
            </a:ext>
          </a:extLst>
        </p:cNvPr>
        <p:cNvGrpSpPr/>
        <p:nvPr/>
      </p:nvGrpSpPr>
      <p:grpSpPr>
        <a:xfrm>
          <a:off x="0" y="0"/>
          <a:ext cx="0" cy="0"/>
          <a:chOff x="0" y="0"/>
          <a:chExt cx="0" cy="0"/>
        </a:xfrm>
      </p:grpSpPr>
      <p:pic>
        <p:nvPicPr>
          <p:cNvPr id="11" name="Imagine 10" descr="O imagine care conține text, desen animat, design grafic, Grafică">
            <a:extLst>
              <a:ext uri="{FF2B5EF4-FFF2-40B4-BE49-F238E27FC236}">
                <a16:creationId xmlns:a16="http://schemas.microsoft.com/office/drawing/2014/main" id="{2D6318EC-1B4D-4901-9E08-98EE67DBD70D}"/>
              </a:ext>
            </a:extLst>
          </p:cNvPr>
          <p:cNvPicPr>
            <a:picLocks noChangeAspect="1"/>
          </p:cNvPicPr>
          <p:nvPr/>
        </p:nvPicPr>
        <p:blipFill>
          <a:blip r:embed="rId2"/>
          <a:stretch>
            <a:fillRect/>
          </a:stretch>
        </p:blipFill>
        <p:spPr>
          <a:xfrm>
            <a:off x="7515922" y="-534886"/>
            <a:ext cx="4676078" cy="4676078"/>
          </a:xfrm>
          <a:prstGeom prst="rect">
            <a:avLst/>
          </a:prstGeom>
        </p:spPr>
      </p:pic>
      <p:sp>
        <p:nvSpPr>
          <p:cNvPr id="5" name="Title 1">
            <a:extLst>
              <a:ext uri="{FF2B5EF4-FFF2-40B4-BE49-F238E27FC236}">
                <a16:creationId xmlns:a16="http://schemas.microsoft.com/office/drawing/2014/main" id="{E8FB7C67-420C-1148-BB93-CB6319F6DB59}"/>
              </a:ext>
            </a:extLst>
          </p:cNvPr>
          <p:cNvSpPr txBox="1">
            <a:spLocks/>
          </p:cNvSpPr>
          <p:nvPr/>
        </p:nvSpPr>
        <p:spPr>
          <a:xfrm>
            <a:off x="403779" y="394110"/>
            <a:ext cx="6741922" cy="65856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VI.1. Capacitatea de a pregăti tineri cercetători (doctorat, post-doctorat)</a:t>
            </a:r>
          </a:p>
        </p:txBody>
      </p:sp>
      <p:sp>
        <p:nvSpPr>
          <p:cNvPr id="7" name="CasetăText 6">
            <a:extLst>
              <a:ext uri="{FF2B5EF4-FFF2-40B4-BE49-F238E27FC236}">
                <a16:creationId xmlns:a16="http://schemas.microsoft.com/office/drawing/2014/main" id="{9F25481F-43FB-0426-4016-F73175757374}"/>
              </a:ext>
            </a:extLst>
          </p:cNvPr>
          <p:cNvSpPr txBox="1"/>
          <p:nvPr/>
        </p:nvSpPr>
        <p:spPr>
          <a:xfrm>
            <a:off x="320389" y="1334052"/>
            <a:ext cx="7317282" cy="1477328"/>
          </a:xfrm>
          <a:prstGeom prst="rect">
            <a:avLst/>
          </a:prstGeom>
          <a:noFill/>
        </p:spPr>
        <p:txBody>
          <a:bodyPr wrap="square">
            <a:spAutoFit/>
          </a:bodyPr>
          <a:lstStyle/>
          <a:p>
            <a:pPr marL="285750" indent="-285750" algn="just">
              <a:buFont typeface="Wingdings" panose="05000000000000000000" pitchFamily="2" charset="2"/>
              <a:buChar char="§"/>
            </a:pPr>
            <a:r>
              <a:rPr lang="ro-RO" noProof="0" dirty="0">
                <a:latin typeface="Montserrat" panose="00000500000000000000" pitchFamily="2" charset="-18"/>
              </a:rPr>
              <a:t>ICJ este </a:t>
            </a:r>
            <a:r>
              <a:rPr lang="ro-RO" b="1" noProof="0" dirty="0">
                <a:latin typeface="Montserrat" panose="00000500000000000000" pitchFamily="2" charset="-18"/>
              </a:rPr>
              <a:t>institut abilitat</a:t>
            </a:r>
            <a:r>
              <a:rPr lang="ro-RO" noProof="0" dirty="0">
                <a:latin typeface="Montserrat" panose="00000500000000000000" pitchFamily="2" charset="-18"/>
              </a:rPr>
              <a:t> pentru organizarea studiilor universitare de doctorat, domeniul </a:t>
            </a:r>
            <a:r>
              <a:rPr lang="ro-RO" b="1" noProof="0" dirty="0">
                <a:latin typeface="Montserrat" panose="00000500000000000000" pitchFamily="2" charset="-18"/>
              </a:rPr>
              <a:t>Drept</a:t>
            </a:r>
            <a:r>
              <a:rPr lang="ro-RO" noProof="0" dirty="0">
                <a:latin typeface="Montserrat" panose="00000500000000000000" pitchFamily="2" charset="-18"/>
              </a:rPr>
              <a:t>, în cadrul </a:t>
            </a:r>
            <a:r>
              <a:rPr lang="ro-RO" b="1" noProof="0" dirty="0">
                <a:latin typeface="Montserrat" panose="00000500000000000000" pitchFamily="2" charset="-18"/>
              </a:rPr>
              <a:t>SCOSAAR</a:t>
            </a:r>
            <a:endParaRPr lang="ro-RO" noProof="0" dirty="0">
              <a:latin typeface="Montserrat" panose="00000500000000000000" pitchFamily="2" charset="-18"/>
            </a:endParaRPr>
          </a:p>
          <a:p>
            <a:pPr marL="285750" indent="-285750" algn="just">
              <a:buFont typeface="Wingdings" panose="05000000000000000000" pitchFamily="2" charset="2"/>
              <a:buChar char="§"/>
            </a:pPr>
            <a:r>
              <a:rPr lang="ro-RO" noProof="0" dirty="0">
                <a:latin typeface="Montserrat" panose="00000500000000000000" pitchFamily="2" charset="-18"/>
              </a:rPr>
              <a:t>În </a:t>
            </a:r>
            <a:r>
              <a:rPr lang="ro-RO" b="1" noProof="0" dirty="0">
                <a:latin typeface="Montserrat" panose="00000500000000000000" pitchFamily="2" charset="-18"/>
              </a:rPr>
              <a:t>2021</a:t>
            </a:r>
            <a:r>
              <a:rPr lang="ro-RO" noProof="0" dirty="0">
                <a:latin typeface="Montserrat" panose="00000500000000000000" pitchFamily="2" charset="-18"/>
              </a:rPr>
              <a:t>, domeniul „Drept” și-a </a:t>
            </a:r>
            <a:r>
              <a:rPr lang="ro-RO" b="1" noProof="0" dirty="0">
                <a:latin typeface="Montserrat" panose="00000500000000000000" pitchFamily="2" charset="-18"/>
              </a:rPr>
              <a:t>menținut acreditarea ARACIS</a:t>
            </a:r>
            <a:r>
              <a:rPr lang="ro-RO" noProof="0" dirty="0">
                <a:latin typeface="Montserrat" panose="00000500000000000000" pitchFamily="2" charset="-18"/>
              </a:rPr>
              <a:t>.</a:t>
            </a:r>
          </a:p>
        </p:txBody>
      </p:sp>
      <p:graphicFrame>
        <p:nvGraphicFramePr>
          <p:cNvPr id="8" name="Diagramă 7">
            <a:extLst>
              <a:ext uri="{FF2B5EF4-FFF2-40B4-BE49-F238E27FC236}">
                <a16:creationId xmlns:a16="http://schemas.microsoft.com/office/drawing/2014/main" id="{E3FA1A67-3D46-E098-8276-42ECAEE8D23F}"/>
              </a:ext>
            </a:extLst>
          </p:cNvPr>
          <p:cNvGraphicFramePr/>
          <p:nvPr>
            <p:extLst>
              <p:ext uri="{D42A27DB-BD31-4B8C-83A1-F6EECF244321}">
                <p14:modId xmlns:p14="http://schemas.microsoft.com/office/powerpoint/2010/main" val="1812253379"/>
              </p:ext>
            </p:extLst>
          </p:nvPr>
        </p:nvGraphicFramePr>
        <p:xfrm>
          <a:off x="403779" y="3115603"/>
          <a:ext cx="4899103" cy="36204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ă 8">
            <a:extLst>
              <a:ext uri="{FF2B5EF4-FFF2-40B4-BE49-F238E27FC236}">
                <a16:creationId xmlns:a16="http://schemas.microsoft.com/office/drawing/2014/main" id="{24A23C05-3170-DCDC-3605-B261550B72B2}"/>
              </a:ext>
            </a:extLst>
          </p:cNvPr>
          <p:cNvGraphicFramePr/>
          <p:nvPr>
            <p:extLst>
              <p:ext uri="{D42A27DB-BD31-4B8C-83A1-F6EECF244321}">
                <p14:modId xmlns:p14="http://schemas.microsoft.com/office/powerpoint/2010/main" val="3181333164"/>
              </p:ext>
            </p:extLst>
          </p:nvPr>
        </p:nvGraphicFramePr>
        <p:xfrm>
          <a:off x="6159291" y="3284505"/>
          <a:ext cx="4899103" cy="36204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0365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5CE88-14D0-B99C-313B-9517757DC4DC}"/>
            </a:ext>
          </a:extLst>
        </p:cNvPr>
        <p:cNvGrpSpPr/>
        <p:nvPr/>
      </p:nvGrpSpPr>
      <p:grpSpPr>
        <a:xfrm>
          <a:off x="0" y="0"/>
          <a:ext cx="0" cy="0"/>
          <a:chOff x="0" y="0"/>
          <a:chExt cx="0" cy="0"/>
        </a:xfrm>
      </p:grpSpPr>
      <p:sp>
        <p:nvSpPr>
          <p:cNvPr id="2" name="Dreptunghi: colțuri rotunjite 1">
            <a:extLst>
              <a:ext uri="{FF2B5EF4-FFF2-40B4-BE49-F238E27FC236}">
                <a16:creationId xmlns:a16="http://schemas.microsoft.com/office/drawing/2014/main" id="{0A80678E-4E02-7FD1-6177-77E8442BB39D}"/>
              </a:ext>
            </a:extLst>
          </p:cNvPr>
          <p:cNvSpPr/>
          <p:nvPr/>
        </p:nvSpPr>
        <p:spPr>
          <a:xfrm>
            <a:off x="7881682" y="2957303"/>
            <a:ext cx="4012670" cy="377803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o-RO" noProof="0" dirty="0"/>
          </a:p>
        </p:txBody>
      </p:sp>
      <p:pic>
        <p:nvPicPr>
          <p:cNvPr id="11" name="Imagine 10" descr="O imagine care conține text, desen animat, design grafic, Grafică">
            <a:extLst>
              <a:ext uri="{FF2B5EF4-FFF2-40B4-BE49-F238E27FC236}">
                <a16:creationId xmlns:a16="http://schemas.microsoft.com/office/drawing/2014/main" id="{8B10A20B-DEC3-2964-019A-B4FFAB62D806}"/>
              </a:ext>
            </a:extLst>
          </p:cNvPr>
          <p:cNvPicPr>
            <a:picLocks noChangeAspect="1"/>
          </p:cNvPicPr>
          <p:nvPr/>
        </p:nvPicPr>
        <p:blipFill>
          <a:blip r:embed="rId3"/>
          <a:stretch>
            <a:fillRect/>
          </a:stretch>
        </p:blipFill>
        <p:spPr>
          <a:xfrm>
            <a:off x="7840383" y="-591085"/>
            <a:ext cx="4224622" cy="4224622"/>
          </a:xfrm>
          <a:prstGeom prst="rect">
            <a:avLst/>
          </a:prstGeom>
        </p:spPr>
      </p:pic>
      <p:sp>
        <p:nvSpPr>
          <p:cNvPr id="7" name="CasetăText 6">
            <a:extLst>
              <a:ext uri="{FF2B5EF4-FFF2-40B4-BE49-F238E27FC236}">
                <a16:creationId xmlns:a16="http://schemas.microsoft.com/office/drawing/2014/main" id="{E06A1B10-4A25-F57B-ECE9-1C84694E0D04}"/>
              </a:ext>
            </a:extLst>
          </p:cNvPr>
          <p:cNvSpPr txBox="1"/>
          <p:nvPr/>
        </p:nvSpPr>
        <p:spPr>
          <a:xfrm>
            <a:off x="320389" y="1209158"/>
            <a:ext cx="7317281" cy="5755422"/>
          </a:xfrm>
          <a:prstGeom prst="rect">
            <a:avLst/>
          </a:prstGeom>
          <a:noFill/>
        </p:spPr>
        <p:txBody>
          <a:bodyPr wrap="square">
            <a:spAutoFit/>
          </a:bodyPr>
          <a:lstStyle/>
          <a:p>
            <a:pPr algn="ctr"/>
            <a:r>
              <a:rPr lang="ro-RO" sz="1400" b="1" noProof="0" dirty="0">
                <a:solidFill>
                  <a:schemeClr val="accent1"/>
                </a:solidFill>
                <a:latin typeface="Montserrat" panose="00000500000000000000" pitchFamily="2" charset="-18"/>
              </a:rPr>
              <a:t>Conducători de doctorat în anul 2025</a:t>
            </a:r>
          </a:p>
          <a:p>
            <a:pPr algn="ctr"/>
            <a:endParaRPr lang="ro-RO" sz="1300" b="1" noProof="0" dirty="0">
              <a:latin typeface="Montserrat" panose="00000500000000000000" pitchFamily="2" charset="-18"/>
            </a:endParaRPr>
          </a:p>
          <a:p>
            <a:pPr algn="just">
              <a:buNone/>
            </a:pPr>
            <a:r>
              <a:rPr lang="ro-RO" sz="1300" b="1" noProof="0" dirty="0">
                <a:solidFill>
                  <a:schemeClr val="accent1"/>
                </a:solidFill>
                <a:latin typeface="Montserrat" panose="00000500000000000000" pitchFamily="2" charset="-18"/>
              </a:rPr>
              <a:t>Dr. Evelina Oprina </a:t>
            </a:r>
          </a:p>
          <a:p>
            <a:pPr algn="just">
              <a:buNone/>
            </a:pPr>
            <a:r>
              <a:rPr lang="ro-RO" sz="1200" b="1" noProof="0" dirty="0">
                <a:latin typeface="Montserrat" panose="00000500000000000000" pitchFamily="2" charset="-18"/>
              </a:rPr>
              <a:t>afiliată la Școala doctorală de Sociologie și Științe Juridice din cadrul Academiei Române</a:t>
            </a:r>
          </a:p>
          <a:p>
            <a:pPr algn="just">
              <a:buNone/>
            </a:pPr>
            <a:endParaRPr lang="ro-RO" sz="1300" b="1" noProof="0" dirty="0">
              <a:latin typeface="Montserrat" panose="00000500000000000000" pitchFamily="2" charset="-18"/>
            </a:endParaRPr>
          </a:p>
          <a:p>
            <a:pPr algn="just"/>
            <a:r>
              <a:rPr lang="ro-RO" sz="1300" b="1" noProof="0" dirty="0">
                <a:solidFill>
                  <a:schemeClr val="accent1"/>
                </a:solidFill>
                <a:latin typeface="Montserrat" panose="00000500000000000000" pitchFamily="2" charset="-18"/>
              </a:rPr>
              <a:t>Dr. Mihaela Tofan</a:t>
            </a:r>
            <a:endParaRPr lang="ro-RO" sz="1300" noProof="0" dirty="0">
              <a:latin typeface="Montserrat" panose="00000500000000000000" pitchFamily="2" charset="-18"/>
            </a:endParaRPr>
          </a:p>
          <a:p>
            <a:pPr algn="just"/>
            <a:r>
              <a:rPr lang="ro-RO" sz="1200" b="1" noProof="0" dirty="0">
                <a:latin typeface="Montserrat" panose="00000500000000000000" pitchFamily="2" charset="-18"/>
              </a:rPr>
              <a:t>afiliată la Școala doctorală de Sociologie și Științe Juridice din cadrul Academiei Române</a:t>
            </a:r>
          </a:p>
          <a:p>
            <a:pPr algn="just">
              <a:buNone/>
            </a:pPr>
            <a:endParaRPr lang="ro-RO" sz="1300" b="1" noProof="0" dirty="0">
              <a:latin typeface="Montserrat" panose="00000500000000000000" pitchFamily="2" charset="-18"/>
            </a:endParaRPr>
          </a:p>
          <a:p>
            <a:pPr algn="just"/>
            <a:r>
              <a:rPr lang="ro-RO" sz="1300" b="1" noProof="0" dirty="0">
                <a:solidFill>
                  <a:schemeClr val="accent1"/>
                </a:solidFill>
                <a:latin typeface="Montserrat" panose="00000500000000000000" pitchFamily="2" charset="-18"/>
              </a:rPr>
              <a:t>Dr. Emilia Lucia Cătană</a:t>
            </a:r>
            <a:endParaRPr lang="ro-RO" sz="1300" noProof="0" dirty="0">
              <a:latin typeface="Montserrat" panose="00000500000000000000" pitchFamily="2" charset="-18"/>
            </a:endParaRPr>
          </a:p>
          <a:p>
            <a:pPr algn="just"/>
            <a:r>
              <a:rPr lang="ro-RO" sz="1200" b="1" noProof="0" dirty="0">
                <a:latin typeface="Montserrat" panose="00000500000000000000" pitchFamily="2" charset="-18"/>
              </a:rPr>
              <a:t>afiliată la Școala doctorală de Sociologie și Științe Juridice din cadrul Academiei Române</a:t>
            </a:r>
          </a:p>
          <a:p>
            <a:pPr algn="just"/>
            <a:endParaRPr lang="ro-RO" sz="1300" noProof="0" dirty="0">
              <a:latin typeface="Montserrat" panose="00000500000000000000" pitchFamily="2" charset="-18"/>
            </a:endParaRPr>
          </a:p>
          <a:p>
            <a:pPr algn="just"/>
            <a:r>
              <a:rPr lang="ro-RO" sz="1300" b="1" noProof="0" dirty="0">
                <a:solidFill>
                  <a:schemeClr val="accent1"/>
                </a:solidFill>
                <a:latin typeface="Montserrat" panose="00000500000000000000" pitchFamily="2" charset="-18"/>
              </a:rPr>
              <a:t>Dr. Ion Ifrim </a:t>
            </a:r>
            <a:endParaRPr lang="ro-RO" sz="1300" noProof="0" dirty="0">
              <a:latin typeface="Montserrat" panose="00000500000000000000" pitchFamily="2" charset="-18"/>
            </a:endParaRPr>
          </a:p>
          <a:p>
            <a:pPr algn="just"/>
            <a:r>
              <a:rPr lang="ro-RO" sz="1200" b="1" noProof="0" dirty="0">
                <a:latin typeface="Montserrat" panose="00000500000000000000" pitchFamily="2" charset="-18"/>
              </a:rPr>
              <a:t>afiliat la Școala doctorală de Sociologie și Științe Juridice din cadrul Academiei Române</a:t>
            </a:r>
          </a:p>
          <a:p>
            <a:pPr algn="just"/>
            <a:endParaRPr lang="ro-RO" sz="1300" noProof="0" dirty="0">
              <a:latin typeface="Montserrat" panose="00000500000000000000" pitchFamily="2" charset="-18"/>
            </a:endParaRPr>
          </a:p>
          <a:p>
            <a:pPr algn="just"/>
            <a:r>
              <a:rPr lang="ro-RO" sz="1300" b="1" noProof="0" dirty="0">
                <a:solidFill>
                  <a:schemeClr val="accent1"/>
                </a:solidFill>
                <a:latin typeface="Montserrat" panose="00000500000000000000" pitchFamily="2" charset="-18"/>
              </a:rPr>
              <a:t>Dr. Rodica Stănoiu (trecută la cele veșnice)</a:t>
            </a:r>
            <a:endParaRPr lang="ro-RO" sz="1300" noProof="0" dirty="0">
              <a:latin typeface="Montserrat" panose="00000500000000000000" pitchFamily="2" charset="-18"/>
            </a:endParaRPr>
          </a:p>
          <a:p>
            <a:pPr algn="just"/>
            <a:r>
              <a:rPr lang="ro-RO" sz="1200" b="1" noProof="0" dirty="0">
                <a:latin typeface="Montserrat" panose="00000500000000000000" pitchFamily="2" charset="-18"/>
              </a:rPr>
              <a:t>afiliată la Școala doctorală de Sociologie și Științe Juridice din cadrul Academiei Române</a:t>
            </a:r>
          </a:p>
          <a:p>
            <a:pPr algn="just">
              <a:buNone/>
            </a:pPr>
            <a:endParaRPr lang="ro-RO" sz="1300" b="1" noProof="0" dirty="0">
              <a:latin typeface="Montserrat" panose="00000500000000000000" pitchFamily="2" charset="-18"/>
            </a:endParaRPr>
          </a:p>
          <a:p>
            <a:pPr algn="just"/>
            <a:r>
              <a:rPr lang="ro-RO" sz="1300" b="1" noProof="0" dirty="0">
                <a:solidFill>
                  <a:schemeClr val="accent1"/>
                </a:solidFill>
                <a:latin typeface="Montserrat" panose="00000500000000000000" pitchFamily="2" charset="-18"/>
              </a:rPr>
              <a:t>Dr. Dănuți Țop</a:t>
            </a:r>
            <a:endParaRPr lang="ro-RO" sz="1300" noProof="0" dirty="0">
              <a:latin typeface="Montserrat" panose="00000500000000000000" pitchFamily="2" charset="-18"/>
            </a:endParaRPr>
          </a:p>
          <a:p>
            <a:pPr algn="just"/>
            <a:r>
              <a:rPr lang="ro-RO" sz="1200" b="1" noProof="0" dirty="0">
                <a:latin typeface="Montserrat" panose="00000500000000000000" pitchFamily="2" charset="-18"/>
              </a:rPr>
              <a:t>afiliat la Școala doctorală de Sociologie și Științe Juridice din cadrul Academiei Române</a:t>
            </a:r>
          </a:p>
          <a:p>
            <a:pPr algn="just">
              <a:buNone/>
            </a:pPr>
            <a:endParaRPr lang="ro-RO" sz="1300" b="1" noProof="0" dirty="0">
              <a:latin typeface="Montserrat" panose="00000500000000000000" pitchFamily="2" charset="-18"/>
            </a:endParaRPr>
          </a:p>
          <a:p>
            <a:pPr algn="just">
              <a:buNone/>
            </a:pPr>
            <a:r>
              <a:rPr lang="ro-RO" sz="1300" b="1" noProof="0" dirty="0">
                <a:solidFill>
                  <a:schemeClr val="accent1"/>
                </a:solidFill>
                <a:latin typeface="Montserrat" panose="00000500000000000000" pitchFamily="2" charset="-18"/>
              </a:rPr>
              <a:t>Dr. Dana Tofan</a:t>
            </a:r>
            <a:endParaRPr lang="ro-RO" sz="1300" b="1" noProof="0" dirty="0">
              <a:latin typeface="Montserrat" panose="00000500000000000000" pitchFamily="2" charset="-18"/>
            </a:endParaRPr>
          </a:p>
          <a:p>
            <a:pPr algn="just">
              <a:buNone/>
            </a:pPr>
            <a:r>
              <a:rPr lang="ro-RO" sz="1200" b="1" noProof="0" dirty="0">
                <a:latin typeface="Montserrat" panose="00000500000000000000" pitchFamily="2" charset="-18"/>
              </a:rPr>
              <a:t>afiliată la și conducător al Școlii doctorale de Drept din cadrul Universității din București</a:t>
            </a:r>
          </a:p>
          <a:p>
            <a:pPr algn="just">
              <a:buNone/>
            </a:pPr>
            <a:endParaRPr lang="ro-RO" sz="1300" noProof="0" dirty="0">
              <a:latin typeface="Montserrat" panose="00000500000000000000" pitchFamily="2" charset="-18"/>
            </a:endParaRPr>
          </a:p>
          <a:p>
            <a:pPr algn="just">
              <a:buNone/>
            </a:pPr>
            <a:r>
              <a:rPr lang="ro-RO" sz="1300" b="1" noProof="0" dirty="0">
                <a:solidFill>
                  <a:schemeClr val="accent1"/>
                </a:solidFill>
                <a:latin typeface="Montserrat" panose="00000500000000000000" pitchFamily="2" charset="-18"/>
              </a:rPr>
              <a:t>Dr. Raluca Dimitriu</a:t>
            </a:r>
            <a:endParaRPr lang="ro-RO" sz="1300" noProof="0" dirty="0">
              <a:latin typeface="Montserrat" panose="00000500000000000000" pitchFamily="2" charset="-18"/>
            </a:endParaRPr>
          </a:p>
          <a:p>
            <a:pPr algn="just">
              <a:buNone/>
            </a:pPr>
            <a:r>
              <a:rPr lang="ro-RO" sz="1200" b="1" noProof="0" dirty="0">
                <a:latin typeface="Montserrat" panose="00000500000000000000" pitchFamily="2" charset="-18"/>
              </a:rPr>
              <a:t>afiliată la Școala doctorală Drept din cadrul Academiei de Studii Economice </a:t>
            </a:r>
          </a:p>
          <a:p>
            <a:pPr algn="just">
              <a:buNone/>
            </a:pPr>
            <a:endParaRPr lang="ro-RO" sz="1300" b="1" noProof="0" dirty="0">
              <a:latin typeface="Montserrat" panose="00000500000000000000" pitchFamily="2" charset="-18"/>
            </a:endParaRPr>
          </a:p>
          <a:p>
            <a:pPr algn="just">
              <a:buNone/>
            </a:pPr>
            <a:r>
              <a:rPr lang="ro-RO" sz="1300" b="1" noProof="0" dirty="0">
                <a:solidFill>
                  <a:schemeClr val="accent1"/>
                </a:solidFill>
                <a:latin typeface="Montserrat" panose="00000500000000000000" pitchFamily="2" charset="-18"/>
              </a:rPr>
              <a:t>Dr. Daniel-Mihail Șandru</a:t>
            </a:r>
            <a:endParaRPr lang="ro-RO" sz="1300" noProof="0" dirty="0">
              <a:latin typeface="Montserrat" panose="00000500000000000000" pitchFamily="2" charset="-18"/>
            </a:endParaRPr>
          </a:p>
          <a:p>
            <a:pPr algn="just">
              <a:buNone/>
            </a:pPr>
            <a:r>
              <a:rPr lang="ro-RO" sz="1200" b="1" noProof="0" dirty="0">
                <a:latin typeface="Montserrat" panose="00000500000000000000" pitchFamily="2" charset="-18"/>
              </a:rPr>
              <a:t>afiliat la Școala doctorală Drept din cadrul Universității „Ovidius” din Constanța</a:t>
            </a:r>
            <a:endParaRPr lang="ro-RO" sz="1300" b="1" noProof="0" dirty="0">
              <a:latin typeface="Montserrat" panose="00000500000000000000" pitchFamily="2" charset="-18"/>
            </a:endParaRPr>
          </a:p>
        </p:txBody>
      </p:sp>
      <p:sp>
        <p:nvSpPr>
          <p:cNvPr id="6" name="TextBox 5">
            <a:extLst>
              <a:ext uri="{FF2B5EF4-FFF2-40B4-BE49-F238E27FC236}">
                <a16:creationId xmlns:a16="http://schemas.microsoft.com/office/drawing/2014/main" id="{A016C81A-8971-6DF6-B2FD-6560BD42B68C}"/>
              </a:ext>
            </a:extLst>
          </p:cNvPr>
          <p:cNvSpPr txBox="1"/>
          <p:nvPr/>
        </p:nvSpPr>
        <p:spPr>
          <a:xfrm>
            <a:off x="8011036" y="3079606"/>
            <a:ext cx="3883316" cy="3539430"/>
          </a:xfrm>
          <a:prstGeom prst="rect">
            <a:avLst/>
          </a:prstGeom>
          <a:noFill/>
        </p:spPr>
        <p:txBody>
          <a:bodyPr wrap="square">
            <a:spAutoFit/>
          </a:bodyPr>
          <a:lstStyle/>
          <a:p>
            <a:pPr algn="ctr"/>
            <a:r>
              <a:rPr lang="ro-RO" sz="1400" b="1" noProof="0" dirty="0">
                <a:solidFill>
                  <a:schemeClr val="accent1"/>
                </a:solidFill>
                <a:latin typeface="Montserrat" panose="00000500000000000000" pitchFamily="2" charset="-18"/>
              </a:rPr>
              <a:t>Cercetători - membri în comisii de îndrumare</a:t>
            </a:r>
          </a:p>
          <a:p>
            <a:pPr algn="ctr"/>
            <a:endParaRPr lang="ro-RO" sz="1400" b="1" noProof="0" dirty="0">
              <a:latin typeface="Montserrat" panose="00000500000000000000" pitchFamily="2" charset="-18"/>
            </a:endParaRPr>
          </a:p>
          <a:p>
            <a:pPr algn="just"/>
            <a:r>
              <a:rPr lang="ro-RO" sz="1300" b="1" noProof="0" dirty="0">
                <a:solidFill>
                  <a:schemeClr val="accent1"/>
                </a:solidFill>
                <a:latin typeface="Montserrat" panose="00000500000000000000" pitchFamily="2" charset="-18"/>
              </a:rPr>
              <a:t>Dr. Dana Tofan</a:t>
            </a:r>
            <a:r>
              <a:rPr lang="ro-RO" sz="1300" noProof="0" dirty="0">
                <a:latin typeface="Montserrat" panose="00000500000000000000" pitchFamily="2" charset="-18"/>
              </a:rPr>
              <a:t>: </a:t>
            </a:r>
            <a:r>
              <a:rPr lang="ro-RO" sz="1300" b="1" noProof="0" dirty="0">
                <a:latin typeface="Montserrat" panose="00000500000000000000" pitchFamily="2" charset="-18"/>
              </a:rPr>
              <a:t>25</a:t>
            </a:r>
          </a:p>
          <a:p>
            <a:pPr algn="just"/>
            <a:r>
              <a:rPr lang="ro-RO" sz="1300" b="1" noProof="0" dirty="0">
                <a:solidFill>
                  <a:schemeClr val="accent1"/>
                </a:solidFill>
                <a:latin typeface="Montserrat" panose="00000500000000000000" pitchFamily="2" charset="-18"/>
              </a:rPr>
              <a:t>Dr. Raluca Dimitriu</a:t>
            </a:r>
            <a:r>
              <a:rPr lang="ro-RO" sz="1300" noProof="0" dirty="0">
                <a:latin typeface="Montserrat" panose="00000500000000000000" pitchFamily="2" charset="-18"/>
              </a:rPr>
              <a:t>: </a:t>
            </a:r>
            <a:r>
              <a:rPr lang="ro-RO" sz="1300" b="1" noProof="0" dirty="0">
                <a:latin typeface="Montserrat" panose="00000500000000000000" pitchFamily="2" charset="-18"/>
              </a:rPr>
              <a:t>18</a:t>
            </a:r>
          </a:p>
          <a:p>
            <a:pPr algn="just"/>
            <a:r>
              <a:rPr lang="ro-RO" sz="1300" b="1" noProof="0" dirty="0">
                <a:solidFill>
                  <a:schemeClr val="accent1"/>
                </a:solidFill>
                <a:latin typeface="Montserrat" panose="00000500000000000000" pitchFamily="2" charset="-18"/>
              </a:rPr>
              <a:t>Dr. Daniel-Mihail Șandru</a:t>
            </a:r>
            <a:r>
              <a:rPr lang="ro-RO" sz="1300" noProof="0" dirty="0">
                <a:latin typeface="Montserrat" panose="00000500000000000000" pitchFamily="2" charset="-18"/>
              </a:rPr>
              <a:t>: </a:t>
            </a:r>
            <a:r>
              <a:rPr lang="ro-RO" sz="1300" b="1" noProof="0" dirty="0">
                <a:latin typeface="Montserrat" panose="00000500000000000000" pitchFamily="2" charset="-18"/>
              </a:rPr>
              <a:t>11</a:t>
            </a:r>
          </a:p>
          <a:p>
            <a:pPr algn="just"/>
            <a:r>
              <a:rPr lang="ro-RO" sz="1300" b="1" noProof="0" dirty="0">
                <a:solidFill>
                  <a:schemeClr val="accent1"/>
                </a:solidFill>
                <a:latin typeface="Montserrat" panose="00000500000000000000" pitchFamily="2" charset="-18"/>
              </a:rPr>
              <a:t>Dr. Tudor Avrigeanu</a:t>
            </a:r>
            <a:r>
              <a:rPr lang="ro-RO" sz="1300" noProof="0" dirty="0">
                <a:latin typeface="Montserrat" panose="00000500000000000000" pitchFamily="2" charset="-18"/>
              </a:rPr>
              <a:t>: </a:t>
            </a:r>
            <a:r>
              <a:rPr lang="ro-RO" sz="1300" b="1" noProof="0" dirty="0">
                <a:latin typeface="Montserrat" panose="00000500000000000000" pitchFamily="2" charset="-18"/>
              </a:rPr>
              <a:t>7</a:t>
            </a:r>
          </a:p>
          <a:p>
            <a:pPr algn="just"/>
            <a:r>
              <a:rPr lang="ro-RO" sz="1300" b="1" noProof="0" dirty="0">
                <a:solidFill>
                  <a:schemeClr val="accent1"/>
                </a:solidFill>
                <a:latin typeface="Montserrat" panose="00000500000000000000" pitchFamily="2" charset="-18"/>
              </a:rPr>
              <a:t>Dr. Nicoleta Hegheș</a:t>
            </a:r>
            <a:r>
              <a:rPr lang="ro-RO" sz="1300" noProof="0" dirty="0">
                <a:latin typeface="Montserrat" panose="00000500000000000000" pitchFamily="2" charset="-18"/>
              </a:rPr>
              <a:t>: </a:t>
            </a:r>
            <a:r>
              <a:rPr lang="ro-RO" sz="1300" b="1" noProof="0" dirty="0">
                <a:latin typeface="Montserrat" panose="00000500000000000000" pitchFamily="2" charset="-18"/>
              </a:rPr>
              <a:t>6</a:t>
            </a:r>
          </a:p>
          <a:p>
            <a:pPr algn="just"/>
            <a:r>
              <a:rPr lang="ro-RO" sz="1300" b="1" noProof="0" dirty="0">
                <a:solidFill>
                  <a:schemeClr val="accent1"/>
                </a:solidFill>
                <a:latin typeface="Montserrat" panose="00000500000000000000" pitchFamily="2" charset="-18"/>
              </a:rPr>
              <a:t>Dr. Aura Preda</a:t>
            </a:r>
            <a:r>
              <a:rPr lang="ro-RO" sz="1300" noProof="0" dirty="0">
                <a:latin typeface="Montserrat" panose="00000500000000000000" pitchFamily="2" charset="-18"/>
              </a:rPr>
              <a:t>: </a:t>
            </a:r>
            <a:r>
              <a:rPr lang="ro-RO" sz="1300" b="1" noProof="0" dirty="0">
                <a:latin typeface="Montserrat" panose="00000500000000000000" pitchFamily="2" charset="-18"/>
              </a:rPr>
              <a:t>4</a:t>
            </a:r>
          </a:p>
          <a:p>
            <a:pPr algn="just"/>
            <a:r>
              <a:rPr lang="ro-RO" sz="1300" b="1" noProof="0" dirty="0">
                <a:solidFill>
                  <a:schemeClr val="accent1"/>
                </a:solidFill>
                <a:latin typeface="Montserrat" panose="00000500000000000000" pitchFamily="2" charset="-18"/>
              </a:rPr>
              <a:t>Dr. Gheorghe Buta</a:t>
            </a:r>
            <a:r>
              <a:rPr lang="ro-RO" sz="1300" noProof="0" dirty="0">
                <a:latin typeface="Montserrat" panose="00000500000000000000" pitchFamily="2" charset="-18"/>
              </a:rPr>
              <a:t>: </a:t>
            </a:r>
            <a:r>
              <a:rPr lang="ro-RO" sz="1300" b="1" noProof="0" dirty="0">
                <a:latin typeface="Montserrat" panose="00000500000000000000" pitchFamily="2" charset="-18"/>
              </a:rPr>
              <a:t>3</a:t>
            </a:r>
          </a:p>
          <a:p>
            <a:pPr algn="just"/>
            <a:r>
              <a:rPr lang="ro-RO" sz="1300" b="1" noProof="0" dirty="0">
                <a:solidFill>
                  <a:schemeClr val="accent1"/>
                </a:solidFill>
                <a:latin typeface="Montserrat" panose="00000500000000000000" pitchFamily="2" charset="-18"/>
              </a:rPr>
              <a:t>Dr. Mircea Duțu</a:t>
            </a:r>
            <a:r>
              <a:rPr lang="ro-RO" sz="1300" noProof="0" dirty="0">
                <a:latin typeface="Montserrat" panose="00000500000000000000" pitchFamily="2" charset="-18"/>
              </a:rPr>
              <a:t>: </a:t>
            </a:r>
            <a:r>
              <a:rPr lang="ro-RO" sz="1300" b="1" noProof="0" dirty="0">
                <a:latin typeface="Montserrat" panose="00000500000000000000" pitchFamily="2" charset="-18"/>
              </a:rPr>
              <a:t>2</a:t>
            </a:r>
          </a:p>
          <a:p>
            <a:pPr algn="just"/>
            <a:r>
              <a:rPr lang="ro-RO" sz="1300" b="1" noProof="0" dirty="0">
                <a:solidFill>
                  <a:schemeClr val="accent1"/>
                </a:solidFill>
                <a:latin typeface="Montserrat" panose="00000500000000000000" pitchFamily="2" charset="-18"/>
              </a:rPr>
              <a:t>Dr. Ion Ifrim</a:t>
            </a:r>
            <a:r>
              <a:rPr lang="ro-RO" sz="1300" noProof="0" dirty="0">
                <a:latin typeface="Montserrat" panose="00000500000000000000" pitchFamily="2" charset="-18"/>
              </a:rPr>
              <a:t>: </a:t>
            </a:r>
            <a:r>
              <a:rPr lang="ro-RO" sz="1300" b="1" noProof="0" dirty="0">
                <a:latin typeface="Montserrat" panose="00000500000000000000" pitchFamily="2" charset="-18"/>
              </a:rPr>
              <a:t>2</a:t>
            </a:r>
          </a:p>
          <a:p>
            <a:pPr algn="just"/>
            <a:r>
              <a:rPr lang="ro-RO" sz="1300" b="1" noProof="0" dirty="0">
                <a:solidFill>
                  <a:schemeClr val="accent1"/>
                </a:solidFill>
                <a:latin typeface="Montserrat" panose="00000500000000000000" pitchFamily="2" charset="-18"/>
              </a:rPr>
              <a:t>Dr. Mihaela Berindei</a:t>
            </a:r>
            <a:r>
              <a:rPr lang="ro-RO" sz="1300" noProof="0" dirty="0">
                <a:latin typeface="Montserrat" panose="00000500000000000000" pitchFamily="2" charset="-18"/>
              </a:rPr>
              <a:t>:</a:t>
            </a:r>
            <a:r>
              <a:rPr lang="ro-RO" sz="1300" b="1" noProof="0" dirty="0">
                <a:latin typeface="Montserrat" panose="00000500000000000000" pitchFamily="2" charset="-18"/>
              </a:rPr>
              <a:t> 1</a:t>
            </a:r>
          </a:p>
          <a:p>
            <a:pPr algn="just"/>
            <a:r>
              <a:rPr lang="ro-RO" sz="1300" b="1" noProof="0" dirty="0">
                <a:solidFill>
                  <a:schemeClr val="accent1"/>
                </a:solidFill>
                <a:latin typeface="Montserrat" panose="00000500000000000000" pitchFamily="2" charset="-18"/>
              </a:rPr>
              <a:t>Dr. Versavia Brutaru</a:t>
            </a:r>
            <a:r>
              <a:rPr lang="ro-RO" sz="1300" noProof="0" dirty="0">
                <a:latin typeface="Montserrat" panose="00000500000000000000" pitchFamily="2" charset="-18"/>
              </a:rPr>
              <a:t>:</a:t>
            </a:r>
            <a:r>
              <a:rPr lang="ro-RO" sz="1300" b="1" noProof="0" dirty="0">
                <a:latin typeface="Montserrat" panose="00000500000000000000" pitchFamily="2" charset="-18"/>
              </a:rPr>
              <a:t> 1</a:t>
            </a:r>
          </a:p>
          <a:p>
            <a:pPr algn="just"/>
            <a:r>
              <a:rPr lang="ro-RO" sz="1300" b="1" noProof="0" dirty="0">
                <a:solidFill>
                  <a:schemeClr val="accent1"/>
                </a:solidFill>
                <a:latin typeface="Montserrat" panose="00000500000000000000" pitchFamily="2" charset="-18"/>
              </a:rPr>
              <a:t>Dr. Simona Maya Teodoroiu</a:t>
            </a:r>
            <a:r>
              <a:rPr lang="ro-RO" sz="1300" noProof="0" dirty="0">
                <a:latin typeface="Montserrat" panose="00000500000000000000" pitchFamily="2" charset="-18"/>
              </a:rPr>
              <a:t>: </a:t>
            </a:r>
            <a:r>
              <a:rPr lang="ro-RO" sz="1300" b="1" noProof="0" dirty="0">
                <a:latin typeface="Montserrat" panose="00000500000000000000" pitchFamily="2" charset="-18"/>
              </a:rPr>
              <a:t>1</a:t>
            </a:r>
          </a:p>
          <a:p>
            <a:pPr algn="just"/>
            <a:r>
              <a:rPr lang="ro-RO" sz="1300" b="1" noProof="0" dirty="0">
                <a:solidFill>
                  <a:schemeClr val="accent1"/>
                </a:solidFill>
                <a:latin typeface="Montserrat" panose="00000500000000000000" pitchFamily="2" charset="-18"/>
              </a:rPr>
              <a:t>Dr. Dănuți Țop</a:t>
            </a:r>
            <a:r>
              <a:rPr lang="ro-RO" sz="1300" noProof="0" dirty="0">
                <a:latin typeface="Montserrat" panose="00000500000000000000" pitchFamily="2" charset="-18"/>
              </a:rPr>
              <a:t>: </a:t>
            </a:r>
            <a:r>
              <a:rPr lang="ro-RO" sz="1300" b="1" noProof="0" dirty="0">
                <a:latin typeface="Montserrat" panose="00000500000000000000" pitchFamily="2" charset="-18"/>
              </a:rPr>
              <a:t>1</a:t>
            </a:r>
          </a:p>
          <a:p>
            <a:pPr algn="just"/>
            <a:r>
              <a:rPr lang="ro-RO" sz="1300" b="1" noProof="0" dirty="0">
                <a:solidFill>
                  <a:schemeClr val="accent1"/>
                </a:solidFill>
                <a:latin typeface="Montserrat" panose="00000500000000000000" pitchFamily="2" charset="-18"/>
              </a:rPr>
              <a:t>Dr. Rodica Stănoiu</a:t>
            </a:r>
            <a:r>
              <a:rPr lang="ro-RO" sz="1300" noProof="0" dirty="0">
                <a:latin typeface="Montserrat" panose="00000500000000000000" pitchFamily="2" charset="-18"/>
              </a:rPr>
              <a:t>: </a:t>
            </a:r>
            <a:r>
              <a:rPr lang="ro-RO" sz="1300" b="1" noProof="0" dirty="0">
                <a:latin typeface="Montserrat" panose="00000500000000000000" pitchFamily="2" charset="-18"/>
              </a:rPr>
              <a:t>1</a:t>
            </a:r>
          </a:p>
        </p:txBody>
      </p:sp>
      <p:sp>
        <p:nvSpPr>
          <p:cNvPr id="3" name="Title 1">
            <a:extLst>
              <a:ext uri="{FF2B5EF4-FFF2-40B4-BE49-F238E27FC236}">
                <a16:creationId xmlns:a16="http://schemas.microsoft.com/office/drawing/2014/main" id="{D2974ECE-2B00-1AEE-FBE8-B0AC53A5D652}"/>
              </a:ext>
            </a:extLst>
          </p:cNvPr>
          <p:cNvSpPr txBox="1">
            <a:spLocks/>
          </p:cNvSpPr>
          <p:nvPr/>
        </p:nvSpPr>
        <p:spPr>
          <a:xfrm>
            <a:off x="403779" y="394110"/>
            <a:ext cx="6741922" cy="65856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VI.2. Capacitatea de a pregăti tineri cercetători (doctorat, post-doctorat)</a:t>
            </a:r>
          </a:p>
        </p:txBody>
      </p:sp>
    </p:spTree>
    <p:extLst>
      <p:ext uri="{BB962C8B-B14F-4D97-AF65-F5344CB8AC3E}">
        <p14:creationId xmlns:p14="http://schemas.microsoft.com/office/powerpoint/2010/main" val="22557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5AC09-299C-6B8A-5043-340472E3211B}"/>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E2D7AD03-E27A-4C7F-681E-D9E57D481849}"/>
              </a:ext>
            </a:extLst>
          </p:cNvPr>
          <p:cNvSpPr txBox="1">
            <a:spLocks/>
          </p:cNvSpPr>
          <p:nvPr/>
        </p:nvSpPr>
        <p:spPr>
          <a:xfrm>
            <a:off x="5176112" y="1524589"/>
            <a:ext cx="6360656" cy="38004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lnSpc>
                <a:spcPct val="120000"/>
              </a:lnSpc>
            </a:pPr>
            <a:r>
              <a:rPr lang="ro-RO" sz="4000" b="1" noProof="0" dirty="0">
                <a:solidFill>
                  <a:schemeClr val="accent2"/>
                </a:solidFill>
                <a:latin typeface="Montserrat" panose="00000500000000000000" pitchFamily="2" charset="-18"/>
              </a:rPr>
              <a:t>VII </a:t>
            </a:r>
          </a:p>
          <a:p>
            <a:pPr algn="ctr">
              <a:lnSpc>
                <a:spcPct val="120000"/>
              </a:lnSpc>
            </a:pPr>
            <a:endParaRPr lang="ro-RO" sz="4000" b="1" noProof="0" dirty="0">
              <a:solidFill>
                <a:schemeClr val="accent2"/>
              </a:solidFill>
              <a:latin typeface="Montserrat" panose="00000500000000000000" pitchFamily="2" charset="-18"/>
            </a:endParaRPr>
          </a:p>
          <a:p>
            <a:pPr algn="ctr">
              <a:lnSpc>
                <a:spcPct val="120000"/>
              </a:lnSpc>
            </a:pPr>
            <a:r>
              <a:rPr lang="ro-RO" sz="4000" b="1" noProof="0" dirty="0">
                <a:solidFill>
                  <a:schemeClr val="accent2"/>
                </a:solidFill>
                <a:latin typeface="Montserrat" panose="00000500000000000000" pitchFamily="2" charset="-18"/>
              </a:rPr>
              <a:t>SPRIJIN PENTRU TINERII JURIȘTI</a:t>
            </a:r>
          </a:p>
        </p:txBody>
      </p:sp>
    </p:spTree>
    <p:extLst>
      <p:ext uri="{BB962C8B-B14F-4D97-AF65-F5344CB8AC3E}">
        <p14:creationId xmlns:p14="http://schemas.microsoft.com/office/powerpoint/2010/main" val="281791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D65F5-0C27-5101-40FF-C77BECAF4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B3E2E0-6D43-8D40-1B41-4AFAB1B8396C}"/>
              </a:ext>
            </a:extLst>
          </p:cNvPr>
          <p:cNvSpPr txBox="1">
            <a:spLocks/>
          </p:cNvSpPr>
          <p:nvPr/>
        </p:nvSpPr>
        <p:spPr>
          <a:xfrm>
            <a:off x="403778" y="172528"/>
            <a:ext cx="8717919"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VII.1. SPRIJIN PENTRU TINERII JURIȘTI: Dreptul în Formare</a:t>
            </a:r>
          </a:p>
        </p:txBody>
      </p:sp>
      <p:sp>
        <p:nvSpPr>
          <p:cNvPr id="3" name="CasetăText 2">
            <a:extLst>
              <a:ext uri="{FF2B5EF4-FFF2-40B4-BE49-F238E27FC236}">
                <a16:creationId xmlns:a16="http://schemas.microsoft.com/office/drawing/2014/main" id="{8AC2A483-8AB4-949B-2B64-0BDA4095C0CD}"/>
              </a:ext>
            </a:extLst>
          </p:cNvPr>
          <p:cNvSpPr txBox="1"/>
          <p:nvPr/>
        </p:nvSpPr>
        <p:spPr>
          <a:xfrm>
            <a:off x="403779" y="2284267"/>
            <a:ext cx="3480965" cy="440120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buNone/>
            </a:pPr>
            <a:r>
              <a:rPr lang="ro-RO" sz="1400" b="1" noProof="0" dirty="0">
                <a:latin typeface="Montserrat" panose="00000500000000000000" pitchFamily="2" charset="-18"/>
              </a:rPr>
              <a:t>CTCD</a:t>
            </a:r>
          </a:p>
          <a:p>
            <a:pPr algn="ctr">
              <a:buNone/>
            </a:pPr>
            <a:endParaRPr lang="ro-RO" sz="1400" b="1" noProof="0" dirty="0">
              <a:latin typeface="Montserrat" panose="00000500000000000000" pitchFamily="2" charset="-18"/>
            </a:endParaRPr>
          </a:p>
          <a:p>
            <a:pPr marL="171450" indent="-171450" algn="just">
              <a:buFont typeface="Wingdings" panose="05000000000000000000" pitchFamily="2" charset="2"/>
              <a:buChar char="§"/>
            </a:pPr>
            <a:r>
              <a:rPr lang="ro-RO" sz="1400" b="1" noProof="0" dirty="0">
                <a:solidFill>
                  <a:schemeClr val="accent1"/>
                </a:solidFill>
                <a:latin typeface="Montserrat" panose="00000500000000000000" pitchFamily="2" charset="-18"/>
              </a:rPr>
              <a:t>Conferința Tinerilor Cercetători în Drept (CTCD)</a:t>
            </a:r>
            <a:endParaRPr lang="ro-RO" sz="1400" b="1" noProof="0" dirty="0">
              <a:latin typeface="Montserrat" panose="00000500000000000000" pitchFamily="2" charset="-18"/>
            </a:endParaRPr>
          </a:p>
          <a:p>
            <a:pPr marL="171450" indent="-171450" algn="just">
              <a:buFont typeface="Wingdings" panose="05000000000000000000" pitchFamily="2" charset="2"/>
              <a:buChar char="§"/>
            </a:pPr>
            <a:r>
              <a:rPr lang="ro-RO" sz="1400" noProof="0" dirty="0">
                <a:latin typeface="Montserrat" panose="00000500000000000000" pitchFamily="2" charset="-18"/>
              </a:rPr>
              <a:t>Scopul - a oferi cercetătorilor aflați la început de carieră </a:t>
            </a:r>
            <a:r>
              <a:rPr lang="ro-RO" sz="1400" b="1" noProof="0" dirty="0">
                <a:latin typeface="Montserrat" panose="00000500000000000000" pitchFamily="2" charset="-18"/>
              </a:rPr>
              <a:t>oportunitatea</a:t>
            </a:r>
            <a:r>
              <a:rPr lang="ro-RO" sz="1400" noProof="0" dirty="0">
                <a:latin typeface="Montserrat" panose="00000500000000000000" pitchFamily="2" charset="-18"/>
              </a:rPr>
              <a:t> de a-și prezenta rezultatele investigațiilor științifice într-un cadru academic de prestigiu, de a intra în dialog cu specialiști consacrați și de a contribui la dezvoltarea interdisciplinară a dreptului.</a:t>
            </a:r>
          </a:p>
          <a:p>
            <a:pPr marL="171450" indent="-171450" algn="just">
              <a:buFont typeface="Wingdings" panose="05000000000000000000" pitchFamily="2" charset="2"/>
              <a:buChar char="§"/>
            </a:pPr>
            <a:r>
              <a:rPr lang="ro-RO" sz="1400" noProof="0" dirty="0">
                <a:latin typeface="Montserrat" panose="00000500000000000000" pitchFamily="2" charset="-18"/>
              </a:rPr>
              <a:t>Lucrările acceptate sunt publicate sub forma unui </a:t>
            </a:r>
            <a:r>
              <a:rPr lang="ro-RO" sz="1400" b="1" noProof="0" dirty="0">
                <a:latin typeface="Montserrat" panose="00000500000000000000" pitchFamily="2" charset="-18"/>
              </a:rPr>
              <a:t>volum colectiv</a:t>
            </a:r>
            <a:r>
              <a:rPr lang="ro-RO" sz="1400" noProof="0" dirty="0">
                <a:latin typeface="Montserrat" panose="00000500000000000000" pitchFamily="2" charset="-18"/>
              </a:rPr>
              <a:t>, editat de Ed. Academiei Române și indexat în baze de date internaționale</a:t>
            </a:r>
            <a:endParaRPr lang="ro-RO" sz="1400" dirty="0">
              <a:latin typeface="Montserrat" panose="00000500000000000000" pitchFamily="2" charset="-18"/>
            </a:endParaRPr>
          </a:p>
          <a:p>
            <a:pPr marL="171450" indent="-171450" algn="just">
              <a:buFont typeface="Wingdings" panose="05000000000000000000" pitchFamily="2" charset="2"/>
              <a:buChar char="§"/>
            </a:pPr>
            <a:r>
              <a:rPr lang="ro-RO" sz="1400" b="1" noProof="0" dirty="0">
                <a:latin typeface="Montserrat" panose="00000500000000000000" pitchFamily="2" charset="-18"/>
              </a:rPr>
              <a:t>vizibilitate</a:t>
            </a:r>
            <a:r>
              <a:rPr lang="ro-RO" sz="1400" noProof="0" dirty="0">
                <a:latin typeface="Montserrat" panose="00000500000000000000" pitchFamily="2" charset="-18"/>
              </a:rPr>
              <a:t> și </a:t>
            </a:r>
            <a:r>
              <a:rPr lang="ro-RO" sz="1400" b="1" noProof="0" dirty="0">
                <a:latin typeface="Montserrat" panose="00000500000000000000" pitchFamily="2" charset="-18"/>
              </a:rPr>
              <a:t>recunoaștere științifică </a:t>
            </a:r>
            <a:r>
              <a:rPr lang="ro-RO" sz="1400" noProof="0" dirty="0">
                <a:latin typeface="Montserrat" panose="00000500000000000000" pitchFamily="2" charset="-18"/>
              </a:rPr>
              <a:t>a autorilor</a:t>
            </a:r>
            <a:endParaRPr lang="ro-RO" sz="1400" b="1" noProof="0" dirty="0">
              <a:latin typeface="Montserrat" panose="00000500000000000000" pitchFamily="2" charset="-18"/>
            </a:endParaRPr>
          </a:p>
        </p:txBody>
      </p:sp>
      <p:sp>
        <p:nvSpPr>
          <p:cNvPr id="5" name="CasetăText 4">
            <a:extLst>
              <a:ext uri="{FF2B5EF4-FFF2-40B4-BE49-F238E27FC236}">
                <a16:creationId xmlns:a16="http://schemas.microsoft.com/office/drawing/2014/main" id="{B17745BE-AD58-52EC-F9BA-47ACAE3190F2}"/>
              </a:ext>
            </a:extLst>
          </p:cNvPr>
          <p:cNvSpPr txBox="1"/>
          <p:nvPr/>
        </p:nvSpPr>
        <p:spPr>
          <a:xfrm>
            <a:off x="8265284" y="2290911"/>
            <a:ext cx="3522937" cy="39703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buNone/>
            </a:pPr>
            <a:r>
              <a:rPr lang="ro-RO" sz="1400" b="1" noProof="0" dirty="0">
                <a:latin typeface="Montserrat" panose="00000500000000000000" pitchFamily="2" charset="-18"/>
              </a:rPr>
              <a:t>Fondul SMT</a:t>
            </a:r>
          </a:p>
          <a:p>
            <a:pPr algn="ctr">
              <a:buNone/>
            </a:pPr>
            <a:endParaRPr lang="ro-RO" sz="1400" b="1" noProof="0" dirty="0">
              <a:latin typeface="Montserrat" panose="00000500000000000000" pitchFamily="2" charset="-18"/>
            </a:endParaRPr>
          </a:p>
          <a:p>
            <a:pPr marL="171450" indent="-171450" algn="just">
              <a:buFont typeface="Wingdings" panose="05000000000000000000" pitchFamily="2" charset="2"/>
              <a:buChar char="§"/>
            </a:pPr>
            <a:r>
              <a:rPr lang="ro-RO" sz="1400" b="1" noProof="0" dirty="0">
                <a:solidFill>
                  <a:schemeClr val="accent1"/>
                </a:solidFill>
                <a:latin typeface="Montserrat" panose="00000500000000000000" pitchFamily="2" charset="-18"/>
              </a:rPr>
              <a:t>Bursa Simona-Maya Teodoroiu </a:t>
            </a:r>
          </a:p>
          <a:p>
            <a:pPr marL="171450" indent="-171450" algn="just">
              <a:buFont typeface="Wingdings" panose="05000000000000000000" pitchFamily="2" charset="2"/>
              <a:buChar char="§"/>
            </a:pPr>
            <a:r>
              <a:rPr lang="ro-RO" sz="1400" noProof="0" dirty="0">
                <a:latin typeface="Montserrat" panose="00000500000000000000" pitchFamily="2" charset="-18"/>
              </a:rPr>
              <a:t>destinată tinerilor cercetători din cadrul Centrului de Studii de Drept European (CSDE)</a:t>
            </a:r>
          </a:p>
          <a:p>
            <a:pPr marL="171450" indent="-171450" algn="just">
              <a:buFont typeface="Wingdings" panose="05000000000000000000" pitchFamily="2" charset="2"/>
              <a:buChar char="§"/>
            </a:pPr>
            <a:r>
              <a:rPr lang="ro-RO" sz="1400" noProof="0" dirty="0">
                <a:latin typeface="Montserrat" panose="00000500000000000000" pitchFamily="2" charset="-18"/>
              </a:rPr>
              <a:t>Scop - susținerea activităților de cercetare în domeniul dreptului european</a:t>
            </a:r>
          </a:p>
          <a:p>
            <a:pPr marL="171450" indent="-171450" algn="just">
              <a:buFont typeface="Wingdings" panose="05000000000000000000" pitchFamily="2" charset="2"/>
              <a:buChar char="§"/>
            </a:pPr>
            <a:r>
              <a:rPr lang="ro-RO" sz="1400" noProof="0" dirty="0">
                <a:latin typeface="Montserrat" panose="00000500000000000000" pitchFamily="2" charset="-18"/>
              </a:rPr>
              <a:t>sprijin pentru aprofundarea temelor de cercetare, publicarea rezultatelor științifice și participarea la evenimente academice interne și internaționale</a:t>
            </a:r>
          </a:p>
          <a:p>
            <a:pPr marL="171450" indent="-171450" algn="just">
              <a:buFont typeface="Wingdings" panose="05000000000000000000" pitchFamily="2" charset="2"/>
              <a:buChar char="§"/>
            </a:pPr>
            <a:r>
              <a:rPr lang="ro-RO" sz="1400" noProof="0" dirty="0">
                <a:latin typeface="Montserrat" panose="00000500000000000000" pitchFamily="2" charset="-18"/>
              </a:rPr>
              <a:t>consolidarea unei comunități de cercetare dinamice, conectate la evoluțiile dreptului european contemporan.</a:t>
            </a:r>
            <a:endParaRPr lang="ro-RO" sz="1400" b="1" noProof="0" dirty="0">
              <a:latin typeface="Montserrat" panose="00000500000000000000" pitchFamily="2" charset="-18"/>
            </a:endParaRPr>
          </a:p>
        </p:txBody>
      </p:sp>
      <p:sp>
        <p:nvSpPr>
          <p:cNvPr id="7" name="CasetăText 6">
            <a:extLst>
              <a:ext uri="{FF2B5EF4-FFF2-40B4-BE49-F238E27FC236}">
                <a16:creationId xmlns:a16="http://schemas.microsoft.com/office/drawing/2014/main" id="{BF10EAB2-F581-7FA7-2F9C-C8F82B014063}"/>
              </a:ext>
            </a:extLst>
          </p:cNvPr>
          <p:cNvSpPr txBox="1"/>
          <p:nvPr/>
        </p:nvSpPr>
        <p:spPr>
          <a:xfrm>
            <a:off x="4334531" y="2284267"/>
            <a:ext cx="3522936" cy="427809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buNone/>
            </a:pPr>
            <a:r>
              <a:rPr lang="ro-RO" sz="1600" b="1" noProof="0" dirty="0">
                <a:latin typeface="Montserrat" panose="00000500000000000000" pitchFamily="2" charset="-18"/>
              </a:rPr>
              <a:t>Stagii de practica</a:t>
            </a:r>
          </a:p>
          <a:p>
            <a:pPr algn="ctr">
              <a:buNone/>
            </a:pPr>
            <a:endParaRPr lang="ro-RO" sz="1600" b="1" noProof="0" dirty="0">
              <a:latin typeface="Montserrat" panose="00000500000000000000" pitchFamily="2" charset="-18"/>
            </a:endParaRPr>
          </a:p>
          <a:p>
            <a:pPr marL="171450" indent="-171450" algn="just">
              <a:buFont typeface="Wingdings" panose="05000000000000000000" pitchFamily="2" charset="2"/>
              <a:buChar char="§"/>
            </a:pPr>
            <a:r>
              <a:rPr lang="ro-RO" sz="1600" b="1" noProof="0" dirty="0">
                <a:solidFill>
                  <a:schemeClr val="accent1"/>
                </a:solidFill>
                <a:latin typeface="Montserrat" panose="00000500000000000000" pitchFamily="2" charset="-18"/>
              </a:rPr>
              <a:t>Programul de stagii de practică al ICJ </a:t>
            </a:r>
          </a:p>
          <a:p>
            <a:pPr marL="171450" indent="-171450" algn="just">
              <a:buFont typeface="Wingdings" panose="05000000000000000000" pitchFamily="2" charset="2"/>
              <a:buChar char="§"/>
            </a:pPr>
            <a:r>
              <a:rPr lang="ro-RO" sz="1600" noProof="0" dirty="0">
                <a:latin typeface="Montserrat" panose="00000500000000000000" pitchFamily="2" charset="-18"/>
              </a:rPr>
              <a:t>implicare activă în activitățile de cercetare și documentare juridică desfășurate în cadrul Institutului</a:t>
            </a:r>
          </a:p>
          <a:p>
            <a:pPr marL="171450" indent="-171450" algn="just">
              <a:buFont typeface="Wingdings" panose="05000000000000000000" pitchFamily="2" charset="2"/>
              <a:buChar char="§"/>
            </a:pPr>
            <a:r>
              <a:rPr lang="ro-RO" sz="1600" noProof="0" dirty="0">
                <a:latin typeface="Montserrat" panose="00000500000000000000" pitchFamily="2" charset="-18"/>
              </a:rPr>
              <a:t>colaborare cu cercetătorii institutului</a:t>
            </a:r>
            <a:endParaRPr lang="ro-RO" sz="1600" dirty="0">
              <a:latin typeface="Montserrat" panose="00000500000000000000" pitchFamily="2" charset="-18"/>
            </a:endParaRPr>
          </a:p>
          <a:p>
            <a:pPr marL="171450" indent="-171450" algn="just">
              <a:buFont typeface="Wingdings" panose="05000000000000000000" pitchFamily="2" charset="2"/>
              <a:buChar char="§"/>
            </a:pPr>
            <a:r>
              <a:rPr lang="ro-RO" sz="1600" dirty="0">
                <a:latin typeface="Montserrat" panose="00000500000000000000" pitchFamily="2" charset="-18"/>
              </a:rPr>
              <a:t>c</a:t>
            </a:r>
            <a:r>
              <a:rPr lang="ro-RO" sz="1600" noProof="0" dirty="0" err="1">
                <a:latin typeface="Montserrat" panose="00000500000000000000" pitchFamily="2" charset="-18"/>
              </a:rPr>
              <a:t>ontribuții</a:t>
            </a:r>
            <a:r>
              <a:rPr lang="ro-RO" sz="1600" noProof="0" dirty="0">
                <a:latin typeface="Montserrat" panose="00000500000000000000" pitchFamily="2" charset="-18"/>
              </a:rPr>
              <a:t> la proiecte și lucrări științifice </a:t>
            </a:r>
            <a:endParaRPr lang="ro-RO" sz="1600" dirty="0">
              <a:latin typeface="Montserrat" panose="00000500000000000000" pitchFamily="2" charset="-18"/>
            </a:endParaRPr>
          </a:p>
          <a:p>
            <a:pPr marL="171450" indent="-171450" algn="just">
              <a:buFont typeface="Wingdings" panose="05000000000000000000" pitchFamily="2" charset="2"/>
              <a:buChar char="§"/>
            </a:pPr>
            <a:r>
              <a:rPr lang="ro-RO" sz="1600" noProof="0" dirty="0">
                <a:latin typeface="Montserrat" panose="00000500000000000000" pitchFamily="2" charset="-18"/>
              </a:rPr>
              <a:t>participare la evenimente academice</a:t>
            </a:r>
          </a:p>
          <a:p>
            <a:pPr marL="171450" indent="-171450" algn="just">
              <a:buFont typeface="Wingdings" panose="05000000000000000000" pitchFamily="2" charset="2"/>
              <a:buChar char="§"/>
            </a:pPr>
            <a:r>
              <a:rPr lang="ro-RO" sz="1600" noProof="0" dirty="0">
                <a:latin typeface="Montserrat" panose="00000500000000000000" pitchFamily="2" charset="-18"/>
              </a:rPr>
              <a:t>dezvoltarea competențelor de cercetare, analiză și redactare științifică</a:t>
            </a:r>
            <a:endParaRPr lang="ro-RO" sz="1600" b="1" noProof="0" dirty="0">
              <a:latin typeface="Montserrat" panose="00000500000000000000" pitchFamily="2" charset="-18"/>
            </a:endParaRPr>
          </a:p>
        </p:txBody>
      </p:sp>
      <p:sp>
        <p:nvSpPr>
          <p:cNvPr id="9" name="CasetăText 8">
            <a:extLst>
              <a:ext uri="{FF2B5EF4-FFF2-40B4-BE49-F238E27FC236}">
                <a16:creationId xmlns:a16="http://schemas.microsoft.com/office/drawing/2014/main" id="{6DDFB513-58D0-BEFD-9BFF-492B33FA04AB}"/>
              </a:ext>
            </a:extLst>
          </p:cNvPr>
          <p:cNvSpPr txBox="1"/>
          <p:nvPr/>
        </p:nvSpPr>
        <p:spPr>
          <a:xfrm>
            <a:off x="2783969" y="980023"/>
            <a:ext cx="3126177" cy="923330"/>
          </a:xfrm>
          <a:prstGeom prst="rect">
            <a:avLst/>
          </a:prstGeom>
          <a:noFill/>
        </p:spPr>
        <p:txBody>
          <a:bodyPr wrap="square">
            <a:spAutoFit/>
          </a:bodyPr>
          <a:lstStyle/>
          <a:p>
            <a:pPr algn="ctr">
              <a:buNone/>
            </a:pPr>
            <a:r>
              <a:rPr lang="ro-RO" b="1" i="0" noProof="0" dirty="0">
                <a:solidFill>
                  <a:schemeClr val="accent1"/>
                </a:solidFill>
                <a:effectLst/>
                <a:latin typeface="Montserrat" panose="00000500000000000000" pitchFamily="2" charset="-18"/>
              </a:rPr>
              <a:t>3 direcții complementare </a:t>
            </a:r>
          </a:p>
          <a:p>
            <a:pPr algn="just"/>
            <a:endParaRPr lang="ro-RO" b="1" i="0" noProof="0" dirty="0">
              <a:effectLst/>
              <a:latin typeface="Montserrat" panose="00000500000000000000" pitchFamily="2" charset="-18"/>
            </a:endParaRPr>
          </a:p>
        </p:txBody>
      </p:sp>
      <p:pic>
        <p:nvPicPr>
          <p:cNvPr id="10242" name="Picture 2">
            <a:extLst>
              <a:ext uri="{FF2B5EF4-FFF2-40B4-BE49-F238E27FC236}">
                <a16:creationId xmlns:a16="http://schemas.microsoft.com/office/drawing/2014/main" id="{16A15EF0-FF54-C711-C8EE-67C82CC56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1561" y="114565"/>
            <a:ext cx="2176346" cy="217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460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CE514-E042-8D78-8468-B89685B2B5A8}"/>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F686DCD3-4A01-FCE2-C47E-BEB67F469F72}"/>
              </a:ext>
            </a:extLst>
          </p:cNvPr>
          <p:cNvSpPr txBox="1">
            <a:spLocks/>
          </p:cNvSpPr>
          <p:nvPr/>
        </p:nvSpPr>
        <p:spPr>
          <a:xfrm>
            <a:off x="5593199" y="2533505"/>
            <a:ext cx="5621089" cy="1790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r>
              <a:rPr lang="ro-RO" sz="4000" b="1" noProof="0" dirty="0">
                <a:solidFill>
                  <a:schemeClr val="accent2"/>
                </a:solidFill>
                <a:latin typeface="Montserrat" panose="00000500000000000000" pitchFamily="2" charset="-18"/>
              </a:rPr>
              <a:t>VIII</a:t>
            </a:r>
          </a:p>
          <a:p>
            <a:pPr algn="ctr"/>
            <a:endParaRPr lang="ro-RO" sz="4000" b="1" noProof="0" dirty="0">
              <a:solidFill>
                <a:schemeClr val="accent2"/>
              </a:solidFill>
              <a:latin typeface="Montserrat" panose="00000500000000000000" pitchFamily="2" charset="-18"/>
            </a:endParaRPr>
          </a:p>
          <a:p>
            <a:pPr algn="ctr"/>
            <a:r>
              <a:rPr lang="ro-RO" sz="4000" b="1" noProof="0" dirty="0" err="1">
                <a:solidFill>
                  <a:schemeClr val="accent2"/>
                </a:solidFill>
                <a:latin typeface="Montserrat" panose="00000500000000000000" pitchFamily="2" charset="-18"/>
              </a:rPr>
              <a:t>PArteneriate</a:t>
            </a:r>
            <a:endParaRPr lang="ro-RO" sz="4000" b="1" noProof="0" dirty="0">
              <a:solidFill>
                <a:schemeClr val="accent2"/>
              </a:solidFill>
              <a:latin typeface="Montserrat" panose="00000500000000000000" pitchFamily="2" charset="-18"/>
            </a:endParaRPr>
          </a:p>
        </p:txBody>
      </p:sp>
    </p:spTree>
    <p:extLst>
      <p:ext uri="{BB962C8B-B14F-4D97-AF65-F5344CB8AC3E}">
        <p14:creationId xmlns:p14="http://schemas.microsoft.com/office/powerpoint/2010/main" val="4204970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4E9620F7-15A9-EC01-3A9D-471982EB5FF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055F605-64FE-7329-A8FB-2C3DEB643D2B}"/>
              </a:ext>
            </a:extLst>
          </p:cNvPr>
          <p:cNvSpPr>
            <a:spLocks noGrp="1"/>
          </p:cNvSpPr>
          <p:nvPr>
            <p:ph type="ctrTitle"/>
          </p:nvPr>
        </p:nvSpPr>
        <p:spPr>
          <a:xfrm>
            <a:off x="6237355" y="1762853"/>
            <a:ext cx="5621089" cy="3069774"/>
          </a:xfrm>
        </p:spPr>
        <p:txBody>
          <a:bodyPr/>
          <a:lstStyle/>
          <a:p>
            <a:pPr algn="ctr"/>
            <a:r>
              <a:rPr lang="ro-RO" sz="4000" b="1" noProof="0" dirty="0">
                <a:solidFill>
                  <a:schemeClr val="bg1"/>
                </a:solidFill>
                <a:latin typeface="Montserrat" panose="00000500000000000000" pitchFamily="2" charset="-18"/>
              </a:rPr>
              <a:t>Raportul de activitate pentru anul 2025</a:t>
            </a:r>
          </a:p>
        </p:txBody>
      </p:sp>
      <p:pic>
        <p:nvPicPr>
          <p:cNvPr id="3" name="Imagine 2" descr="O imagine care conține proiectare, desen animat, ilustrație, artă&#10;&#10;Conținutul generat de inteligența artificială poate fi incorect.">
            <a:extLst>
              <a:ext uri="{FF2B5EF4-FFF2-40B4-BE49-F238E27FC236}">
                <a16:creationId xmlns:a16="http://schemas.microsoft.com/office/drawing/2014/main" id="{7201BA1F-FFE1-06CD-852D-DE3FB4F097E1}"/>
              </a:ext>
            </a:extLst>
          </p:cNvPr>
          <p:cNvPicPr>
            <a:picLocks noChangeAspect="1"/>
          </p:cNvPicPr>
          <p:nvPr/>
        </p:nvPicPr>
        <p:blipFill>
          <a:blip r:embed="rId2"/>
          <a:stretch>
            <a:fillRect/>
          </a:stretch>
        </p:blipFill>
        <p:spPr>
          <a:xfrm>
            <a:off x="197223" y="-67235"/>
            <a:ext cx="6606988" cy="6606988"/>
          </a:xfrm>
          <a:prstGeom prst="rect">
            <a:avLst/>
          </a:prstGeom>
        </p:spPr>
      </p:pic>
    </p:spTree>
    <p:extLst>
      <p:ext uri="{BB962C8B-B14F-4D97-AF65-F5344CB8AC3E}">
        <p14:creationId xmlns:p14="http://schemas.microsoft.com/office/powerpoint/2010/main" val="474622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6FB77-00CE-8EAE-F756-BC1B7FEDFB74}"/>
            </a:ext>
          </a:extLst>
        </p:cNvPr>
        <p:cNvGrpSpPr/>
        <p:nvPr/>
      </p:nvGrpSpPr>
      <p:grpSpPr>
        <a:xfrm>
          <a:off x="0" y="0"/>
          <a:ext cx="0" cy="0"/>
          <a:chOff x="0" y="0"/>
          <a:chExt cx="0" cy="0"/>
        </a:xfrm>
      </p:grpSpPr>
      <p:pic>
        <p:nvPicPr>
          <p:cNvPr id="5" name="Imagine 4" descr="O imagine care conține îmbrăcăminte, costum, om, mobilă&#10;&#10;Conținutul generat de inteligența artificială poate fi incorect.">
            <a:extLst>
              <a:ext uri="{FF2B5EF4-FFF2-40B4-BE49-F238E27FC236}">
                <a16:creationId xmlns:a16="http://schemas.microsoft.com/office/drawing/2014/main" id="{FC9C1492-6AA6-06F2-B3BB-DBE4B4988453}"/>
              </a:ext>
            </a:extLst>
          </p:cNvPr>
          <p:cNvPicPr>
            <a:picLocks noChangeAspect="1"/>
          </p:cNvPicPr>
          <p:nvPr/>
        </p:nvPicPr>
        <p:blipFill>
          <a:blip r:embed="rId3"/>
          <a:stretch>
            <a:fillRect/>
          </a:stretch>
        </p:blipFill>
        <p:spPr>
          <a:xfrm>
            <a:off x="6358914" y="525503"/>
            <a:ext cx="6467093" cy="6467093"/>
          </a:xfrm>
          <a:prstGeom prst="rect">
            <a:avLst/>
          </a:prstGeom>
        </p:spPr>
      </p:pic>
      <p:sp>
        <p:nvSpPr>
          <p:cNvPr id="12" name="Title 1">
            <a:extLst>
              <a:ext uri="{FF2B5EF4-FFF2-40B4-BE49-F238E27FC236}">
                <a16:creationId xmlns:a16="http://schemas.microsoft.com/office/drawing/2014/main" id="{D6A0C5D3-DE73-DB5F-E667-DAD480060CFD}"/>
              </a:ext>
            </a:extLst>
          </p:cNvPr>
          <p:cNvSpPr txBox="1">
            <a:spLocks/>
          </p:cNvSpPr>
          <p:nvPr/>
        </p:nvSpPr>
        <p:spPr>
          <a:xfrm>
            <a:off x="403779" y="103131"/>
            <a:ext cx="8601268" cy="50647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VIII.1. Rețele științifice și parteneriate academice</a:t>
            </a:r>
          </a:p>
        </p:txBody>
      </p:sp>
      <p:sp>
        <p:nvSpPr>
          <p:cNvPr id="32" name="CasetăText 31">
            <a:extLst>
              <a:ext uri="{FF2B5EF4-FFF2-40B4-BE49-F238E27FC236}">
                <a16:creationId xmlns:a16="http://schemas.microsoft.com/office/drawing/2014/main" id="{19D530D6-F32F-2097-EA87-F3E395E3E542}"/>
              </a:ext>
            </a:extLst>
          </p:cNvPr>
          <p:cNvSpPr txBox="1"/>
          <p:nvPr/>
        </p:nvSpPr>
        <p:spPr>
          <a:xfrm>
            <a:off x="0" y="659695"/>
            <a:ext cx="6855985" cy="60309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None/>
            </a:pPr>
            <a:endParaRPr lang="ro-RO" sz="1200" b="1" noProof="0" dirty="0">
              <a:latin typeface="Montserrat" panose="00000500000000000000" pitchFamily="2" charset="-18"/>
            </a:endParaRPr>
          </a:p>
          <a:p>
            <a:pPr algn="ctr"/>
            <a:r>
              <a:rPr lang="ro-RO" sz="1200" b="1" noProof="0" dirty="0">
                <a:solidFill>
                  <a:schemeClr val="accent1"/>
                </a:solidFill>
                <a:latin typeface="Montserrat" panose="00000500000000000000" pitchFamily="2" charset="-18"/>
              </a:rPr>
              <a:t>Parteneriate naționale</a:t>
            </a:r>
          </a:p>
          <a:p>
            <a:pPr algn="ctr"/>
            <a:endParaRPr lang="ro-RO" sz="1200" b="1" noProof="0" dirty="0">
              <a:solidFill>
                <a:schemeClr val="accent1"/>
              </a:solidFill>
              <a:latin typeface="Montserrat" panose="00000500000000000000" pitchFamily="2" charset="-18"/>
            </a:endParaRPr>
          </a:p>
          <a:p>
            <a:pPr marL="171450" indent="-171450">
              <a:buFontTx/>
              <a:buChar char="-"/>
            </a:pPr>
            <a:r>
              <a:rPr lang="ro-RO" sz="1200" b="1" dirty="0">
                <a:latin typeface="Montserrat" panose="00000500000000000000" pitchFamily="2" charset="-18"/>
              </a:rPr>
              <a:t>Facultatea de Drept a Universității din București</a:t>
            </a:r>
          </a:p>
          <a:p>
            <a:pPr marL="171450" indent="-171450">
              <a:buFontTx/>
              <a:buChar char="-"/>
            </a:pPr>
            <a:endParaRPr lang="ro-RO" sz="1200" b="1" dirty="0">
              <a:latin typeface="Montserrat" panose="00000500000000000000" pitchFamily="2" charset="-18"/>
            </a:endParaRPr>
          </a:p>
          <a:p>
            <a:pPr marL="171450" indent="-171450">
              <a:buFontTx/>
              <a:buChar char="-"/>
            </a:pPr>
            <a:r>
              <a:rPr lang="ro-RO" sz="1200" b="1" dirty="0">
                <a:latin typeface="Montserrat" panose="00000500000000000000" pitchFamily="2" charset="-18"/>
              </a:rPr>
              <a:t>Facultatea de Drept și Științe Administrative a Universității ”Ovidius” din Constanța</a:t>
            </a:r>
          </a:p>
          <a:p>
            <a:pPr marL="171450" indent="-171450">
              <a:buFontTx/>
              <a:buChar char="-"/>
            </a:pPr>
            <a:endParaRPr lang="ro-RO" sz="1200" b="1" dirty="0">
              <a:latin typeface="Montserrat" panose="00000500000000000000" pitchFamily="2" charset="-18"/>
            </a:endParaRPr>
          </a:p>
          <a:p>
            <a:pPr marL="171450" indent="-171450">
              <a:buFontTx/>
              <a:buChar char="-"/>
            </a:pPr>
            <a:r>
              <a:rPr lang="ro-RO" sz="1200" b="1" dirty="0">
                <a:latin typeface="Montserrat" panose="00000500000000000000" pitchFamily="2" charset="-18"/>
              </a:rPr>
              <a:t>Facultatea de Drept a Universității ”Alexandru Ioan Cuza” din Iași</a:t>
            </a:r>
          </a:p>
          <a:p>
            <a:pPr marL="171450" indent="-171450">
              <a:buFontTx/>
              <a:buChar char="-"/>
            </a:pPr>
            <a:endParaRPr lang="ro-RO" sz="1200" b="1" dirty="0">
              <a:latin typeface="Montserrat" panose="00000500000000000000" pitchFamily="2" charset="-18"/>
            </a:endParaRPr>
          </a:p>
          <a:p>
            <a:pPr marL="171450" indent="-171450">
              <a:buFontTx/>
              <a:buChar char="-"/>
            </a:pPr>
            <a:r>
              <a:rPr lang="ro-RO" sz="1200" b="1" dirty="0">
                <a:latin typeface="Montserrat" panose="00000500000000000000" pitchFamily="2" charset="-18"/>
              </a:rPr>
              <a:t>Universitatea Nicolae Titulescu București</a:t>
            </a:r>
          </a:p>
          <a:p>
            <a:pPr marL="171450" indent="-171450">
              <a:buFontTx/>
              <a:buChar char="-"/>
            </a:pPr>
            <a:endParaRPr lang="ro-RO" sz="1200" b="1" dirty="0">
              <a:latin typeface="Montserrat" panose="00000500000000000000" pitchFamily="2" charset="-18"/>
            </a:endParaRPr>
          </a:p>
          <a:p>
            <a:pPr marL="171450" indent="-171450">
              <a:buFontTx/>
              <a:buChar char="-"/>
            </a:pPr>
            <a:r>
              <a:rPr lang="ro-RO" sz="1200" b="1" noProof="0" dirty="0">
                <a:latin typeface="Montserrat" panose="00000500000000000000" pitchFamily="2" charset="-18"/>
              </a:rPr>
              <a:t>Institutul de Cercetări </a:t>
            </a:r>
            <a:r>
              <a:rPr lang="ro-RO" sz="1200" b="1" noProof="0" dirty="0" err="1">
                <a:latin typeface="Montserrat" panose="00000500000000000000" pitchFamily="2" charset="-18"/>
              </a:rPr>
              <a:t>Socio</a:t>
            </a:r>
            <a:r>
              <a:rPr lang="ro-RO" sz="1200" b="1" noProof="0" dirty="0">
                <a:latin typeface="Montserrat" panose="00000500000000000000" pitchFamily="2" charset="-18"/>
              </a:rPr>
              <a:t>-Umane din Craiova - C. S. Nicolăescu-Plopșor al Academiei Române</a:t>
            </a:r>
          </a:p>
          <a:p>
            <a:pPr marL="171450" indent="-171450">
              <a:buFontTx/>
              <a:buChar char="-"/>
            </a:pPr>
            <a:endParaRPr lang="ro-RO" sz="1200" b="1" noProof="0" dirty="0">
              <a:latin typeface="Montserrat" panose="00000500000000000000" pitchFamily="2" charset="-18"/>
            </a:endParaRPr>
          </a:p>
          <a:p>
            <a:pPr marL="171450" indent="-171450">
              <a:buFontTx/>
              <a:buChar char="-"/>
            </a:pPr>
            <a:r>
              <a:rPr lang="ro-RO" sz="1200" b="1" noProof="0" dirty="0">
                <a:latin typeface="Montserrat" panose="00000500000000000000" pitchFamily="2" charset="-18"/>
              </a:rPr>
              <a:t>Institutul Român de Insolvență</a:t>
            </a:r>
          </a:p>
          <a:p>
            <a:pPr marL="171450" indent="-171450">
              <a:buFontTx/>
              <a:buChar char="-"/>
            </a:pPr>
            <a:endParaRPr lang="ro-RO" sz="1200" b="1" noProof="0" dirty="0">
              <a:latin typeface="Montserrat" panose="00000500000000000000" pitchFamily="2" charset="-18"/>
            </a:endParaRPr>
          </a:p>
          <a:p>
            <a:pPr marL="171450" indent="-171450">
              <a:buFontTx/>
              <a:buChar char="-"/>
            </a:pPr>
            <a:r>
              <a:rPr lang="ro-RO" sz="1200" b="1" dirty="0">
                <a:latin typeface="Montserrat" panose="00000500000000000000" pitchFamily="2" charset="-18"/>
              </a:rPr>
              <a:t>Universitatea din Pitești</a:t>
            </a:r>
          </a:p>
          <a:p>
            <a:pPr marL="171450" indent="-171450">
              <a:buFontTx/>
              <a:buChar char="-"/>
            </a:pPr>
            <a:endParaRPr lang="ro-RO" sz="1200" dirty="0">
              <a:latin typeface="Montserrat" panose="00000500000000000000" pitchFamily="2" charset="-18"/>
            </a:endParaRPr>
          </a:p>
          <a:p>
            <a:pPr marL="171450" indent="-171450">
              <a:buFontTx/>
              <a:buChar char="-"/>
            </a:pPr>
            <a:r>
              <a:rPr lang="ro-RO" sz="1200" b="1" dirty="0">
                <a:latin typeface="Montserrat" panose="00000500000000000000" pitchFamily="2" charset="-18"/>
              </a:rPr>
              <a:t>Institutul de Economie Mondială</a:t>
            </a:r>
          </a:p>
          <a:p>
            <a:pPr marL="171450" indent="-171450">
              <a:buFontTx/>
              <a:buChar char="-"/>
            </a:pPr>
            <a:endParaRPr lang="ro-RO" sz="1200" dirty="0">
              <a:latin typeface="Montserrat" panose="00000500000000000000" pitchFamily="2" charset="-18"/>
            </a:endParaRPr>
          </a:p>
          <a:p>
            <a:pPr marL="171450" indent="-171450">
              <a:buFontTx/>
              <a:buChar char="-"/>
            </a:pPr>
            <a:r>
              <a:rPr lang="ro-RO" sz="1200" b="1" dirty="0">
                <a:latin typeface="Montserrat" panose="00000500000000000000" pitchFamily="2" charset="-18"/>
              </a:rPr>
              <a:t>Universitatea „</a:t>
            </a:r>
            <a:r>
              <a:rPr lang="ro-RO" sz="1200" b="1" i="1" dirty="0">
                <a:latin typeface="Montserrat" panose="00000500000000000000" pitchFamily="2" charset="-18"/>
              </a:rPr>
              <a:t>George Bacovia</a:t>
            </a:r>
            <a:r>
              <a:rPr lang="ro-RO" sz="1200" b="1" dirty="0">
                <a:latin typeface="Montserrat" panose="00000500000000000000" pitchFamily="2" charset="-18"/>
              </a:rPr>
              <a:t>” Bacău</a:t>
            </a:r>
            <a:r>
              <a:rPr lang="ro-RO" sz="1200" dirty="0">
                <a:latin typeface="Montserrat" panose="00000500000000000000" pitchFamily="2" charset="-18"/>
              </a:rPr>
              <a:t> </a:t>
            </a:r>
            <a:r>
              <a:rPr lang="ro-RO" sz="1200" b="1" i="1" dirty="0">
                <a:latin typeface="Montserrat" panose="00000500000000000000" pitchFamily="2" charset="-18"/>
              </a:rPr>
              <a:t>- Universitatea „Valahia” Târgoviște</a:t>
            </a:r>
          </a:p>
          <a:p>
            <a:pPr marL="171450" indent="-171450">
              <a:buFontTx/>
              <a:buChar char="-"/>
            </a:pPr>
            <a:endParaRPr lang="ro-RO" sz="1200" dirty="0">
              <a:latin typeface="Montserrat" panose="00000500000000000000" pitchFamily="2" charset="-18"/>
            </a:endParaRPr>
          </a:p>
          <a:p>
            <a:pPr marL="171450" indent="-171450">
              <a:buFontTx/>
              <a:buChar char="-"/>
            </a:pPr>
            <a:r>
              <a:rPr lang="ro-RO" sz="1200" b="1" dirty="0">
                <a:latin typeface="Montserrat" panose="00000500000000000000" pitchFamily="2" charset="-18"/>
              </a:rPr>
              <a:t>Universitatea „</a:t>
            </a:r>
            <a:r>
              <a:rPr lang="ro-RO" sz="1200" b="1" i="1" dirty="0">
                <a:latin typeface="Montserrat" panose="00000500000000000000" pitchFamily="2" charset="-18"/>
              </a:rPr>
              <a:t>Petre Andrei</a:t>
            </a:r>
            <a:r>
              <a:rPr lang="ro-RO" sz="1200" b="1" dirty="0">
                <a:latin typeface="Montserrat" panose="00000500000000000000" pitchFamily="2" charset="-18"/>
              </a:rPr>
              <a:t>” Iași</a:t>
            </a:r>
            <a:r>
              <a:rPr lang="ro-RO" sz="1200" dirty="0">
                <a:latin typeface="Montserrat" panose="00000500000000000000" pitchFamily="2" charset="-18"/>
              </a:rPr>
              <a:t> </a:t>
            </a:r>
          </a:p>
          <a:p>
            <a:pPr marL="171450" indent="-171450">
              <a:buFontTx/>
              <a:buChar char="-"/>
            </a:pPr>
            <a:endParaRPr lang="ro-RO" sz="1200" dirty="0">
              <a:latin typeface="Montserrat" panose="00000500000000000000" pitchFamily="2" charset="-18"/>
            </a:endParaRPr>
          </a:p>
          <a:p>
            <a:pPr marL="171450" indent="-171450">
              <a:buFontTx/>
              <a:buChar char="-"/>
            </a:pPr>
            <a:r>
              <a:rPr lang="ro-RO" sz="1200" b="1" noProof="0" dirty="0">
                <a:latin typeface="Montserrat" panose="00000500000000000000" pitchFamily="2" charset="-18"/>
              </a:rPr>
              <a:t>JURIDICE.ro / Societatea de Științe Juridice</a:t>
            </a:r>
          </a:p>
          <a:p>
            <a:pPr marL="171450" indent="-171450">
              <a:buFontTx/>
              <a:buChar char="-"/>
            </a:pPr>
            <a:endParaRPr lang="ro-RO" sz="1200" noProof="0" dirty="0">
              <a:latin typeface="Montserrat" panose="00000500000000000000" pitchFamily="2" charset="-18"/>
            </a:endParaRPr>
          </a:p>
          <a:p>
            <a:pPr marL="171450" indent="-171450">
              <a:buFontTx/>
              <a:buChar char="-"/>
            </a:pPr>
            <a:r>
              <a:rPr lang="ro-RO" sz="1200" b="1" noProof="0" dirty="0" err="1">
                <a:latin typeface="Montserrat" panose="00000500000000000000" pitchFamily="2" charset="-18"/>
              </a:rPr>
              <a:t>Wolters</a:t>
            </a:r>
            <a:r>
              <a:rPr lang="ro-RO" sz="1200" b="1" noProof="0" dirty="0">
                <a:latin typeface="Montserrat" panose="00000500000000000000" pitchFamily="2" charset="-18"/>
              </a:rPr>
              <a:t> Kluwer România</a:t>
            </a:r>
            <a:r>
              <a:rPr lang="ro-RO" sz="1200" noProof="0" dirty="0">
                <a:latin typeface="Montserrat" panose="00000500000000000000" pitchFamily="2" charset="-18"/>
              </a:rPr>
              <a:t> </a:t>
            </a:r>
          </a:p>
          <a:p>
            <a:pPr marL="171450" indent="-171450">
              <a:buFontTx/>
              <a:buChar char="-"/>
            </a:pPr>
            <a:endParaRPr lang="ro-RO" sz="1200" noProof="0" dirty="0">
              <a:latin typeface="Montserrat" panose="00000500000000000000" pitchFamily="2" charset="-18"/>
            </a:endParaRPr>
          </a:p>
          <a:p>
            <a:pPr marL="171450" indent="-171450">
              <a:buFontTx/>
              <a:buChar char="-"/>
            </a:pPr>
            <a:r>
              <a:rPr lang="ro-RO" sz="1200" b="1" noProof="0" dirty="0">
                <a:latin typeface="Montserrat" panose="00000500000000000000" pitchFamily="2" charset="-18"/>
              </a:rPr>
              <a:t>Ed. Universul Juridic</a:t>
            </a:r>
            <a:endParaRPr lang="ro-RO" sz="1200" noProof="0" dirty="0">
              <a:latin typeface="Montserrat" panose="00000500000000000000" pitchFamily="2" charset="-18"/>
            </a:endParaRPr>
          </a:p>
          <a:p>
            <a:endParaRPr lang="ro-RO" sz="1200" noProof="0" dirty="0">
              <a:latin typeface="Montserrat" panose="00000500000000000000" pitchFamily="2" charset="-18"/>
            </a:endParaRPr>
          </a:p>
        </p:txBody>
      </p:sp>
      <p:pic>
        <p:nvPicPr>
          <p:cNvPr id="7" name="Imagine 6">
            <a:extLst>
              <a:ext uri="{FF2B5EF4-FFF2-40B4-BE49-F238E27FC236}">
                <a16:creationId xmlns:a16="http://schemas.microsoft.com/office/drawing/2014/main" id="{DBBD0D7F-8F68-E12F-1E15-49C91E83C792}"/>
              </a:ext>
            </a:extLst>
          </p:cNvPr>
          <p:cNvPicPr>
            <a:picLocks noChangeAspect="1"/>
          </p:cNvPicPr>
          <p:nvPr/>
        </p:nvPicPr>
        <p:blipFill>
          <a:blip r:embed="rId4"/>
          <a:stretch>
            <a:fillRect/>
          </a:stretch>
        </p:blipFill>
        <p:spPr>
          <a:xfrm>
            <a:off x="289879" y="6211636"/>
            <a:ext cx="11710372" cy="646364"/>
          </a:xfrm>
          <a:prstGeom prst="rect">
            <a:avLst/>
          </a:prstGeom>
        </p:spPr>
      </p:pic>
    </p:spTree>
    <p:extLst>
      <p:ext uri="{BB962C8B-B14F-4D97-AF65-F5344CB8AC3E}">
        <p14:creationId xmlns:p14="http://schemas.microsoft.com/office/powerpoint/2010/main" val="403831554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B8D0A-2CB8-28D2-9F2F-1DEDE2A17101}"/>
            </a:ext>
          </a:extLst>
        </p:cNvPr>
        <p:cNvGrpSpPr/>
        <p:nvPr/>
      </p:nvGrpSpPr>
      <p:grpSpPr>
        <a:xfrm>
          <a:off x="0" y="0"/>
          <a:ext cx="0" cy="0"/>
          <a:chOff x="0" y="0"/>
          <a:chExt cx="0" cy="0"/>
        </a:xfrm>
      </p:grpSpPr>
      <p:pic>
        <p:nvPicPr>
          <p:cNvPr id="5" name="Imagine 4" descr="O imagine care conține îmbrăcăminte, costum, om, mobilă&#10;&#10;Conținutul generat de inteligența artificială poate fi incorect.">
            <a:extLst>
              <a:ext uri="{FF2B5EF4-FFF2-40B4-BE49-F238E27FC236}">
                <a16:creationId xmlns:a16="http://schemas.microsoft.com/office/drawing/2014/main" id="{2B851F7B-BA9A-33E9-CDA7-B165F8FAAEB6}"/>
              </a:ext>
            </a:extLst>
          </p:cNvPr>
          <p:cNvPicPr>
            <a:picLocks noChangeAspect="1"/>
          </p:cNvPicPr>
          <p:nvPr/>
        </p:nvPicPr>
        <p:blipFill>
          <a:blip r:embed="rId3"/>
          <a:stretch>
            <a:fillRect/>
          </a:stretch>
        </p:blipFill>
        <p:spPr>
          <a:xfrm>
            <a:off x="6287197" y="543432"/>
            <a:ext cx="6467093" cy="6467093"/>
          </a:xfrm>
          <a:prstGeom prst="rect">
            <a:avLst/>
          </a:prstGeom>
        </p:spPr>
      </p:pic>
      <p:sp>
        <p:nvSpPr>
          <p:cNvPr id="12" name="Title 1">
            <a:extLst>
              <a:ext uri="{FF2B5EF4-FFF2-40B4-BE49-F238E27FC236}">
                <a16:creationId xmlns:a16="http://schemas.microsoft.com/office/drawing/2014/main" id="{CA2E0D15-34A8-CDD1-C96B-837714C10535}"/>
              </a:ext>
            </a:extLst>
          </p:cNvPr>
          <p:cNvSpPr txBox="1">
            <a:spLocks/>
          </p:cNvSpPr>
          <p:nvPr/>
        </p:nvSpPr>
        <p:spPr>
          <a:xfrm>
            <a:off x="403779" y="103131"/>
            <a:ext cx="8601268" cy="50647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VIII.2. Rețele științifice și parteneriate academice</a:t>
            </a:r>
          </a:p>
        </p:txBody>
      </p:sp>
      <p:sp>
        <p:nvSpPr>
          <p:cNvPr id="32" name="CasetăText 31">
            <a:extLst>
              <a:ext uri="{FF2B5EF4-FFF2-40B4-BE49-F238E27FC236}">
                <a16:creationId xmlns:a16="http://schemas.microsoft.com/office/drawing/2014/main" id="{CACAE16A-279F-9B83-996E-709BFCC6DA02}"/>
              </a:ext>
            </a:extLst>
          </p:cNvPr>
          <p:cNvSpPr txBox="1"/>
          <p:nvPr/>
        </p:nvSpPr>
        <p:spPr>
          <a:xfrm>
            <a:off x="403779" y="802313"/>
            <a:ext cx="6355609" cy="48320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o-RO" sz="1400" b="1" dirty="0">
                <a:solidFill>
                  <a:schemeClr val="accent1"/>
                </a:solidFill>
                <a:latin typeface="Montserrat" panose="00000500000000000000" pitchFamily="2" charset="-18"/>
              </a:rPr>
              <a:t>Parteneriate internaționale:</a:t>
            </a:r>
          </a:p>
          <a:p>
            <a:pPr algn="just"/>
            <a:endParaRPr lang="ro-RO" sz="1400" dirty="0">
              <a:solidFill>
                <a:schemeClr val="accent1"/>
              </a:solidFill>
              <a:latin typeface="Montserrat" panose="00000500000000000000" pitchFamily="2" charset="-18"/>
            </a:endParaRPr>
          </a:p>
          <a:p>
            <a:pPr algn="just"/>
            <a:r>
              <a:rPr lang="ro-RO" sz="1400" b="1" dirty="0">
                <a:latin typeface="Montserrat" panose="00000500000000000000" pitchFamily="2" charset="-18"/>
              </a:rPr>
              <a:t>European Law Institute (ELI) - Viena</a:t>
            </a:r>
            <a:r>
              <a:rPr lang="ro-RO" sz="1400" dirty="0">
                <a:latin typeface="Montserrat" panose="00000500000000000000" pitchFamily="2" charset="-18"/>
              </a:rPr>
              <a:t> - demersuri de afiliere </a:t>
            </a:r>
          </a:p>
          <a:p>
            <a:pPr algn="just"/>
            <a:endParaRPr lang="ro-RO" sz="1400" dirty="0">
              <a:latin typeface="Montserrat" panose="00000500000000000000" pitchFamily="2" charset="-18"/>
            </a:endParaRPr>
          </a:p>
          <a:p>
            <a:pPr algn="just"/>
            <a:r>
              <a:rPr lang="ro-RO" sz="1400" b="1" dirty="0">
                <a:latin typeface="Montserrat" panose="00000500000000000000" pitchFamily="2" charset="-18"/>
              </a:rPr>
              <a:t>Facultatea de Drept Comparat - Strasbourg,</a:t>
            </a:r>
            <a:r>
              <a:rPr lang="ro-RO" sz="1400" dirty="0">
                <a:latin typeface="Montserrat" panose="00000500000000000000" pitchFamily="2" charset="-18"/>
              </a:rPr>
              <a:t> </a:t>
            </a:r>
            <a:r>
              <a:rPr lang="ro-RO" sz="1400" b="1" dirty="0">
                <a:latin typeface="Montserrat" panose="00000500000000000000" pitchFamily="2" charset="-18"/>
              </a:rPr>
              <a:t>Societatea de Legislație Comparată - Paris </a:t>
            </a:r>
            <a:r>
              <a:rPr lang="ro-RO" sz="1400" dirty="0">
                <a:latin typeface="Montserrat" panose="00000500000000000000" pitchFamily="2" charset="-18"/>
              </a:rPr>
              <a:t>- demersuri de afiliere </a:t>
            </a:r>
          </a:p>
          <a:p>
            <a:pPr algn="just"/>
            <a:endParaRPr lang="ro-RO" sz="1400" b="1" dirty="0">
              <a:latin typeface="Montserrat" panose="00000500000000000000" pitchFamily="2" charset="-18"/>
            </a:endParaRPr>
          </a:p>
          <a:p>
            <a:pPr algn="just"/>
            <a:r>
              <a:rPr lang="ro-RO" sz="1400" b="1" dirty="0">
                <a:latin typeface="Montserrat" panose="00000500000000000000" pitchFamily="2" charset="-18"/>
              </a:rPr>
              <a:t>Universitatea din Roma (Institutul de Științe Juridice)</a:t>
            </a:r>
          </a:p>
          <a:p>
            <a:pPr algn="just"/>
            <a:endParaRPr lang="ro-RO" sz="1400" dirty="0">
              <a:latin typeface="Montserrat" panose="00000500000000000000" pitchFamily="2" charset="-18"/>
            </a:endParaRPr>
          </a:p>
          <a:p>
            <a:pPr algn="just"/>
            <a:r>
              <a:rPr lang="ro-RO" sz="1400" b="1" dirty="0">
                <a:latin typeface="Montserrat" panose="00000500000000000000" pitchFamily="2" charset="-18"/>
              </a:rPr>
              <a:t>Institutul Internațional de Sociologie Juridică </a:t>
            </a:r>
            <a:r>
              <a:rPr lang="ro-RO" sz="1400" b="1" dirty="0" err="1">
                <a:latin typeface="Montserrat" panose="00000500000000000000" pitchFamily="2" charset="-18"/>
              </a:rPr>
              <a:t>Oñati</a:t>
            </a:r>
            <a:r>
              <a:rPr lang="ro-RO" sz="1400" dirty="0">
                <a:latin typeface="Montserrat" panose="00000500000000000000" pitchFamily="2" charset="-18"/>
              </a:rPr>
              <a:t> și </a:t>
            </a:r>
            <a:r>
              <a:rPr lang="ro-RO" sz="1400" b="1" dirty="0">
                <a:latin typeface="Montserrat" panose="00000500000000000000" pitchFamily="2" charset="-18"/>
              </a:rPr>
              <a:t>Institutul de Sociologie Juridică din La Mancha</a:t>
            </a:r>
            <a:r>
              <a:rPr lang="ro-RO" sz="1400" dirty="0">
                <a:latin typeface="Montserrat" panose="00000500000000000000" pitchFamily="2" charset="-18"/>
              </a:rPr>
              <a:t> (Spania)</a:t>
            </a:r>
          </a:p>
          <a:p>
            <a:pPr algn="just"/>
            <a:endParaRPr lang="ro-RO" sz="1400" dirty="0">
              <a:latin typeface="Montserrat" panose="00000500000000000000" pitchFamily="2" charset="-18"/>
            </a:endParaRPr>
          </a:p>
          <a:p>
            <a:pPr algn="just"/>
            <a:r>
              <a:rPr lang="ro-RO" sz="1400" b="1" dirty="0">
                <a:latin typeface="Montserrat" panose="00000500000000000000" pitchFamily="2" charset="-18"/>
              </a:rPr>
              <a:t>Universitatea “</a:t>
            </a:r>
            <a:r>
              <a:rPr lang="ro-RO" sz="1400" b="1" dirty="0" err="1">
                <a:latin typeface="Montserrat" panose="00000500000000000000" pitchFamily="2" charset="-18"/>
              </a:rPr>
              <a:t>Aleksandër</a:t>
            </a:r>
            <a:r>
              <a:rPr lang="ro-RO" sz="1400" b="1" dirty="0">
                <a:latin typeface="Montserrat" panose="00000500000000000000" pitchFamily="2" charset="-18"/>
              </a:rPr>
              <a:t> </a:t>
            </a:r>
            <a:r>
              <a:rPr lang="ro-RO" sz="1400" b="1" dirty="0" err="1">
                <a:latin typeface="Montserrat" panose="00000500000000000000" pitchFamily="2" charset="-18"/>
              </a:rPr>
              <a:t>Moisiu</a:t>
            </a:r>
            <a:r>
              <a:rPr lang="ro-RO" sz="1400" b="1" dirty="0">
                <a:latin typeface="Montserrat" panose="00000500000000000000" pitchFamily="2" charset="-18"/>
              </a:rPr>
              <a:t>” din </a:t>
            </a:r>
            <a:r>
              <a:rPr lang="ro-RO" sz="1400" b="1" dirty="0" err="1">
                <a:latin typeface="Montserrat" panose="00000500000000000000" pitchFamily="2" charset="-18"/>
              </a:rPr>
              <a:t>Duress</a:t>
            </a:r>
            <a:r>
              <a:rPr lang="ro-RO" sz="1400" b="1" dirty="0">
                <a:latin typeface="Montserrat" panose="00000500000000000000" pitchFamily="2" charset="-18"/>
              </a:rPr>
              <a:t>, Albania</a:t>
            </a:r>
          </a:p>
          <a:p>
            <a:pPr algn="just"/>
            <a:endParaRPr lang="ro-RO" sz="1400" b="1" dirty="0">
              <a:latin typeface="Montserrat" panose="00000500000000000000" pitchFamily="2" charset="-18"/>
            </a:endParaRPr>
          </a:p>
          <a:p>
            <a:pPr algn="just"/>
            <a:r>
              <a:rPr lang="ro-RO" sz="1400" b="1" dirty="0">
                <a:latin typeface="Montserrat" panose="00000500000000000000" pitchFamily="2" charset="-18"/>
              </a:rPr>
              <a:t>Institutul de Istorie, Stat și Drept - Academia Republicii Moldova (Chișinău)</a:t>
            </a:r>
            <a:r>
              <a:rPr lang="ro-RO" sz="1400" dirty="0">
                <a:latin typeface="Montserrat" panose="00000500000000000000" pitchFamily="2" charset="-18"/>
              </a:rPr>
              <a:t> - cooperare tradițională</a:t>
            </a:r>
          </a:p>
          <a:p>
            <a:pPr algn="just"/>
            <a:endParaRPr lang="ro-RO" sz="1400" dirty="0">
              <a:latin typeface="Montserrat" panose="00000500000000000000" pitchFamily="2" charset="-18"/>
            </a:endParaRPr>
          </a:p>
          <a:p>
            <a:pPr algn="just"/>
            <a:r>
              <a:rPr lang="ro-RO" sz="1400" b="1" dirty="0">
                <a:latin typeface="Montserrat" panose="00000500000000000000" pitchFamily="2" charset="-18"/>
              </a:rPr>
              <a:t>Universitatea de Stat ”Alecu Russo” din Bălți, Republica Moldova</a:t>
            </a:r>
          </a:p>
          <a:p>
            <a:pPr algn="just"/>
            <a:endParaRPr lang="ro-RO" sz="1400" b="1" dirty="0">
              <a:latin typeface="Montserrat" panose="00000500000000000000" pitchFamily="2" charset="-18"/>
            </a:endParaRPr>
          </a:p>
          <a:p>
            <a:pPr algn="just"/>
            <a:r>
              <a:rPr lang="ro-RO" sz="1400" b="1" dirty="0">
                <a:latin typeface="Montserrat" panose="00000500000000000000" pitchFamily="2" charset="-18"/>
              </a:rPr>
              <a:t>Universitatea de Stat ”Bogdan Petriceicu Hașdeu” din Cahul, Republica Moldova</a:t>
            </a:r>
          </a:p>
          <a:p>
            <a:pPr algn="just"/>
            <a:endParaRPr lang="ro-RO" sz="1400" noProof="0" dirty="0">
              <a:latin typeface="Montserrat" panose="00000500000000000000" pitchFamily="2" charset="-18"/>
            </a:endParaRPr>
          </a:p>
        </p:txBody>
      </p:sp>
      <p:pic>
        <p:nvPicPr>
          <p:cNvPr id="7" name="Imagine 6">
            <a:extLst>
              <a:ext uri="{FF2B5EF4-FFF2-40B4-BE49-F238E27FC236}">
                <a16:creationId xmlns:a16="http://schemas.microsoft.com/office/drawing/2014/main" id="{233D1636-ACBF-5C8A-DD60-5535024E0DE2}"/>
              </a:ext>
            </a:extLst>
          </p:cNvPr>
          <p:cNvPicPr>
            <a:picLocks noChangeAspect="1"/>
          </p:cNvPicPr>
          <p:nvPr/>
        </p:nvPicPr>
        <p:blipFill>
          <a:blip r:embed="rId4"/>
          <a:stretch>
            <a:fillRect/>
          </a:stretch>
        </p:blipFill>
        <p:spPr>
          <a:xfrm>
            <a:off x="289879" y="6211636"/>
            <a:ext cx="11710372" cy="646364"/>
          </a:xfrm>
          <a:prstGeom prst="rect">
            <a:avLst/>
          </a:prstGeom>
        </p:spPr>
      </p:pic>
    </p:spTree>
    <p:extLst>
      <p:ext uri="{BB962C8B-B14F-4D97-AF65-F5344CB8AC3E}">
        <p14:creationId xmlns:p14="http://schemas.microsoft.com/office/powerpoint/2010/main" val="101972099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10E50-E2E1-079F-F304-4198FD47CD36}"/>
            </a:ext>
          </a:extLst>
        </p:cNvPr>
        <p:cNvGrpSpPr/>
        <p:nvPr/>
      </p:nvGrpSpPr>
      <p:grpSpPr>
        <a:xfrm>
          <a:off x="0" y="0"/>
          <a:ext cx="0" cy="0"/>
          <a:chOff x="0" y="0"/>
          <a:chExt cx="0" cy="0"/>
        </a:xfrm>
      </p:grpSpPr>
      <p:pic>
        <p:nvPicPr>
          <p:cNvPr id="8214" name="Picture 22" descr="UNPIR Filiala Constanța">
            <a:extLst>
              <a:ext uri="{FF2B5EF4-FFF2-40B4-BE49-F238E27FC236}">
                <a16:creationId xmlns:a16="http://schemas.microsoft.com/office/drawing/2014/main" id="{A4CE2005-26FF-0222-88EA-73B288B6D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442" y="5772063"/>
            <a:ext cx="921697" cy="1047662"/>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ine 39" descr="O imagine care conține emblemă, blazon, insignă, simbol&#10;&#10;Conținutul generat de inteligența artificială poate fi incorect.">
            <a:extLst>
              <a:ext uri="{FF2B5EF4-FFF2-40B4-BE49-F238E27FC236}">
                <a16:creationId xmlns:a16="http://schemas.microsoft.com/office/drawing/2014/main" id="{4A8F900A-EBA8-114D-6E47-285A3F4FD414}"/>
              </a:ext>
            </a:extLst>
          </p:cNvPr>
          <p:cNvPicPr>
            <a:picLocks noChangeAspect="1"/>
          </p:cNvPicPr>
          <p:nvPr/>
        </p:nvPicPr>
        <p:blipFill>
          <a:blip r:embed="rId4"/>
          <a:stretch>
            <a:fillRect/>
          </a:stretch>
        </p:blipFill>
        <p:spPr>
          <a:xfrm>
            <a:off x="4450402" y="5337002"/>
            <a:ext cx="904188" cy="829221"/>
          </a:xfrm>
          <a:prstGeom prst="rect">
            <a:avLst/>
          </a:prstGeom>
        </p:spPr>
      </p:pic>
      <p:pic>
        <p:nvPicPr>
          <p:cNvPr id="42" name="Imagine 41" descr="O imagine care conține emblemă, simbol, siglă, Marcă comercială&#10;&#10;Conținutul generat de inteligența artificială poate fi incorect.">
            <a:extLst>
              <a:ext uri="{FF2B5EF4-FFF2-40B4-BE49-F238E27FC236}">
                <a16:creationId xmlns:a16="http://schemas.microsoft.com/office/drawing/2014/main" id="{F514DF95-92A8-CB79-961A-2DF997273FE2}"/>
              </a:ext>
            </a:extLst>
          </p:cNvPr>
          <p:cNvPicPr>
            <a:picLocks noChangeAspect="1"/>
          </p:cNvPicPr>
          <p:nvPr/>
        </p:nvPicPr>
        <p:blipFill>
          <a:blip r:embed="rId5"/>
          <a:stretch>
            <a:fillRect/>
          </a:stretch>
        </p:blipFill>
        <p:spPr>
          <a:xfrm>
            <a:off x="4429607" y="4492559"/>
            <a:ext cx="945779" cy="945779"/>
          </a:xfrm>
          <a:prstGeom prst="rect">
            <a:avLst/>
          </a:prstGeom>
        </p:spPr>
      </p:pic>
      <p:pic>
        <p:nvPicPr>
          <p:cNvPr id="36" name="Imagine 35" descr="O imagine care conține simbol, emblemă, siglă, artă">
            <a:extLst>
              <a:ext uri="{FF2B5EF4-FFF2-40B4-BE49-F238E27FC236}">
                <a16:creationId xmlns:a16="http://schemas.microsoft.com/office/drawing/2014/main" id="{E77A2BC3-3DCC-EF85-74BF-D5D316218F11}"/>
              </a:ext>
            </a:extLst>
          </p:cNvPr>
          <p:cNvPicPr>
            <a:picLocks noChangeAspect="1"/>
          </p:cNvPicPr>
          <p:nvPr/>
        </p:nvPicPr>
        <p:blipFill>
          <a:blip r:embed="rId6"/>
          <a:stretch>
            <a:fillRect/>
          </a:stretch>
        </p:blipFill>
        <p:spPr>
          <a:xfrm>
            <a:off x="3372761" y="2192268"/>
            <a:ext cx="3122775" cy="2081850"/>
          </a:xfrm>
          <a:prstGeom prst="rect">
            <a:avLst/>
          </a:prstGeom>
        </p:spPr>
      </p:pic>
      <p:pic>
        <p:nvPicPr>
          <p:cNvPr id="34" name="Imagine 33" descr="O imagine care conține text, transport, desen, desen animat&#10;&#10;Conținutul generat de inteligența artificială poate fi incorect.">
            <a:extLst>
              <a:ext uri="{FF2B5EF4-FFF2-40B4-BE49-F238E27FC236}">
                <a16:creationId xmlns:a16="http://schemas.microsoft.com/office/drawing/2014/main" id="{D9AD97AA-0BC4-27C3-EDBE-26B7E0A0EA06}"/>
              </a:ext>
            </a:extLst>
          </p:cNvPr>
          <p:cNvPicPr>
            <a:picLocks noChangeAspect="1"/>
          </p:cNvPicPr>
          <p:nvPr/>
        </p:nvPicPr>
        <p:blipFill>
          <a:blip r:embed="rId7"/>
          <a:stretch>
            <a:fillRect/>
          </a:stretch>
        </p:blipFill>
        <p:spPr>
          <a:xfrm>
            <a:off x="952575" y="5391706"/>
            <a:ext cx="945781" cy="945781"/>
          </a:xfrm>
          <a:prstGeom prst="rect">
            <a:avLst/>
          </a:prstGeom>
        </p:spPr>
      </p:pic>
      <p:pic>
        <p:nvPicPr>
          <p:cNvPr id="31" name="Imagine 30" descr="O imagine care conține schiță, desen, clipart, ilustrație&#10;&#10;Conținutul generat de inteligența artificială poate fi incorect.">
            <a:extLst>
              <a:ext uri="{FF2B5EF4-FFF2-40B4-BE49-F238E27FC236}">
                <a16:creationId xmlns:a16="http://schemas.microsoft.com/office/drawing/2014/main" id="{8C1FE7AC-655C-3BFC-D7B8-B31531E0A827}"/>
              </a:ext>
            </a:extLst>
          </p:cNvPr>
          <p:cNvPicPr>
            <a:picLocks noChangeAspect="1"/>
          </p:cNvPicPr>
          <p:nvPr/>
        </p:nvPicPr>
        <p:blipFill>
          <a:blip r:embed="rId8"/>
          <a:stretch>
            <a:fillRect/>
          </a:stretch>
        </p:blipFill>
        <p:spPr>
          <a:xfrm>
            <a:off x="30440" y="4257078"/>
            <a:ext cx="999401" cy="999401"/>
          </a:xfrm>
          <a:prstGeom prst="rect">
            <a:avLst/>
          </a:prstGeom>
        </p:spPr>
      </p:pic>
      <p:pic>
        <p:nvPicPr>
          <p:cNvPr id="25" name="Imagine 24" descr="O imagine care conține emblemă, simbol, siglă, Marcă comercială&#10;&#10;Conținutul generat de inteligența artificială poate fi incorect.">
            <a:extLst>
              <a:ext uri="{FF2B5EF4-FFF2-40B4-BE49-F238E27FC236}">
                <a16:creationId xmlns:a16="http://schemas.microsoft.com/office/drawing/2014/main" id="{9B178F3C-D9A6-3ABC-DF4D-851083B5C736}"/>
              </a:ext>
            </a:extLst>
          </p:cNvPr>
          <p:cNvPicPr>
            <a:picLocks noChangeAspect="1"/>
          </p:cNvPicPr>
          <p:nvPr/>
        </p:nvPicPr>
        <p:blipFill>
          <a:blip r:embed="rId9"/>
          <a:stretch>
            <a:fillRect/>
          </a:stretch>
        </p:blipFill>
        <p:spPr>
          <a:xfrm>
            <a:off x="53081" y="5226112"/>
            <a:ext cx="922136" cy="922136"/>
          </a:xfrm>
          <a:prstGeom prst="rect">
            <a:avLst/>
          </a:prstGeom>
        </p:spPr>
      </p:pic>
      <p:pic>
        <p:nvPicPr>
          <p:cNvPr id="27" name="Imagine 26" descr="O imagine care conține simbol, emblemă, blazon&#10;&#10;Conținutul generat de inteligența artificială poate fi incorect.">
            <a:extLst>
              <a:ext uri="{FF2B5EF4-FFF2-40B4-BE49-F238E27FC236}">
                <a16:creationId xmlns:a16="http://schemas.microsoft.com/office/drawing/2014/main" id="{EDE52F6A-9DE7-2AD4-1F3D-D5E65E2EE5BF}"/>
              </a:ext>
            </a:extLst>
          </p:cNvPr>
          <p:cNvPicPr>
            <a:picLocks noChangeAspect="1"/>
          </p:cNvPicPr>
          <p:nvPr/>
        </p:nvPicPr>
        <p:blipFill>
          <a:blip r:embed="rId10"/>
          <a:stretch>
            <a:fillRect/>
          </a:stretch>
        </p:blipFill>
        <p:spPr>
          <a:xfrm>
            <a:off x="137192" y="3405285"/>
            <a:ext cx="860783" cy="893286"/>
          </a:xfrm>
          <a:prstGeom prst="rect">
            <a:avLst/>
          </a:prstGeom>
        </p:spPr>
      </p:pic>
      <p:pic>
        <p:nvPicPr>
          <p:cNvPr id="23" name="Imagine 22" descr="O imagine care conține text, Grafică, Font, cerc&#10;&#10;Conținutul generat de inteligența artificială poate fi incorect.">
            <a:extLst>
              <a:ext uri="{FF2B5EF4-FFF2-40B4-BE49-F238E27FC236}">
                <a16:creationId xmlns:a16="http://schemas.microsoft.com/office/drawing/2014/main" id="{F651703F-6ACE-4245-C97B-5DF0658B68C7}"/>
              </a:ext>
            </a:extLst>
          </p:cNvPr>
          <p:cNvPicPr>
            <a:picLocks noChangeAspect="1"/>
          </p:cNvPicPr>
          <p:nvPr/>
        </p:nvPicPr>
        <p:blipFill>
          <a:blip r:embed="rId11"/>
          <a:stretch>
            <a:fillRect/>
          </a:stretch>
        </p:blipFill>
        <p:spPr>
          <a:xfrm>
            <a:off x="8773409" y="3267694"/>
            <a:ext cx="982893" cy="1311981"/>
          </a:xfrm>
          <a:prstGeom prst="rect">
            <a:avLst/>
          </a:prstGeom>
        </p:spPr>
      </p:pic>
      <p:pic>
        <p:nvPicPr>
          <p:cNvPr id="21" name="Imagine 20" descr="O imagine care conține schiță, desen, îmbrăcăminte, desen animat&#10;&#10;Conținutul generat de inteligența artificială poate fi incorect.">
            <a:extLst>
              <a:ext uri="{FF2B5EF4-FFF2-40B4-BE49-F238E27FC236}">
                <a16:creationId xmlns:a16="http://schemas.microsoft.com/office/drawing/2014/main" id="{4391CF58-99CC-579B-B7BF-0FCC84CAECBF}"/>
              </a:ext>
            </a:extLst>
          </p:cNvPr>
          <p:cNvPicPr>
            <a:picLocks noChangeAspect="1"/>
          </p:cNvPicPr>
          <p:nvPr/>
        </p:nvPicPr>
        <p:blipFill>
          <a:blip r:embed="rId12"/>
          <a:stretch>
            <a:fillRect/>
          </a:stretch>
        </p:blipFill>
        <p:spPr>
          <a:xfrm>
            <a:off x="8819240" y="2395737"/>
            <a:ext cx="978902" cy="978902"/>
          </a:xfrm>
          <a:prstGeom prst="rect">
            <a:avLst/>
          </a:prstGeom>
        </p:spPr>
      </p:pic>
      <p:pic>
        <p:nvPicPr>
          <p:cNvPr id="8200" name="Picture 8" descr="RO-OPENSCREEN">
            <a:extLst>
              <a:ext uri="{FF2B5EF4-FFF2-40B4-BE49-F238E27FC236}">
                <a16:creationId xmlns:a16="http://schemas.microsoft.com/office/drawing/2014/main" id="{B1536BC3-AE66-3A48-7ECE-061760BE00D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73084" y="779211"/>
            <a:ext cx="1671046" cy="16710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6E03B9-815A-2A4E-C3B0-672699DBE44F}"/>
              </a:ext>
            </a:extLst>
          </p:cNvPr>
          <p:cNvSpPr txBox="1">
            <a:spLocks/>
          </p:cNvSpPr>
          <p:nvPr/>
        </p:nvSpPr>
        <p:spPr>
          <a:xfrm>
            <a:off x="403779" y="172528"/>
            <a:ext cx="7254879"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VIII.2. COLABORĂRI / Protocoale</a:t>
            </a:r>
          </a:p>
        </p:txBody>
      </p:sp>
      <p:sp>
        <p:nvSpPr>
          <p:cNvPr id="6" name="CasetăText 5">
            <a:extLst>
              <a:ext uri="{FF2B5EF4-FFF2-40B4-BE49-F238E27FC236}">
                <a16:creationId xmlns:a16="http://schemas.microsoft.com/office/drawing/2014/main" id="{67EC5B73-EF17-ABAD-058B-74AA2D9666C1}"/>
              </a:ext>
            </a:extLst>
          </p:cNvPr>
          <p:cNvSpPr txBox="1"/>
          <p:nvPr/>
        </p:nvSpPr>
        <p:spPr>
          <a:xfrm>
            <a:off x="890627" y="3429000"/>
            <a:ext cx="3499148"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None/>
            </a:pPr>
            <a:r>
              <a:rPr lang="ro-RO" sz="1200" b="1" noProof="0" dirty="0">
                <a:latin typeface="Montserrat" panose="00000500000000000000" pitchFamily="2" charset="-18"/>
              </a:rPr>
              <a:t>Colaborarea cu Facultățile de Drept</a:t>
            </a:r>
          </a:p>
          <a:p>
            <a:pPr algn="just">
              <a:buFont typeface="Arial" panose="020B0604020202020204" pitchFamily="34" charset="0"/>
              <a:buChar char="•"/>
            </a:pPr>
            <a:r>
              <a:rPr lang="ro-RO" sz="1200" noProof="0" dirty="0">
                <a:latin typeface="Montserrat" panose="00000500000000000000" pitchFamily="2" charset="-18"/>
              </a:rPr>
              <a:t> protocoale de colaborare </a:t>
            </a:r>
          </a:p>
          <a:p>
            <a:pPr algn="just">
              <a:buFont typeface="Arial" panose="020B0604020202020204" pitchFamily="34" charset="0"/>
              <a:buChar char="•"/>
            </a:pPr>
            <a:r>
              <a:rPr lang="ro-RO" sz="1200" dirty="0">
                <a:latin typeface="Montserrat" panose="00000500000000000000" pitchFamily="2" charset="-18"/>
              </a:rPr>
              <a:t> </a:t>
            </a:r>
            <a:r>
              <a:rPr lang="ro-RO" sz="1200" noProof="0" dirty="0">
                <a:latin typeface="Montserrat" panose="00000500000000000000" pitchFamily="2" charset="-18"/>
              </a:rPr>
              <a:t>prelegeri </a:t>
            </a:r>
          </a:p>
          <a:p>
            <a:pPr algn="just">
              <a:buFont typeface="Arial" panose="020B0604020202020204" pitchFamily="34" charset="0"/>
              <a:buChar char="•"/>
            </a:pPr>
            <a:r>
              <a:rPr lang="ro-RO" sz="1200" noProof="0" dirty="0">
                <a:latin typeface="Montserrat" panose="00000500000000000000" pitchFamily="2" charset="-18"/>
              </a:rPr>
              <a:t> întâlniri cu cadre didactice, studenți, școli doctorale </a:t>
            </a:r>
          </a:p>
          <a:p>
            <a:pPr algn="just">
              <a:buFont typeface="Arial" panose="020B0604020202020204" pitchFamily="34" charset="0"/>
              <a:buChar char="•"/>
            </a:pPr>
            <a:r>
              <a:rPr lang="ro-RO" sz="1200" noProof="0" dirty="0">
                <a:latin typeface="Montserrat" panose="00000500000000000000" pitchFamily="2" charset="-18"/>
              </a:rPr>
              <a:t> organizarea de manifestări științifice comune.</a:t>
            </a:r>
          </a:p>
        </p:txBody>
      </p:sp>
      <p:sp>
        <p:nvSpPr>
          <p:cNvPr id="8" name="CasetăText 7">
            <a:extLst>
              <a:ext uri="{FF2B5EF4-FFF2-40B4-BE49-F238E27FC236}">
                <a16:creationId xmlns:a16="http://schemas.microsoft.com/office/drawing/2014/main" id="{1137182B-41F4-90CB-C080-0715B6B54419}"/>
              </a:ext>
            </a:extLst>
          </p:cNvPr>
          <p:cNvSpPr txBox="1"/>
          <p:nvPr/>
        </p:nvSpPr>
        <p:spPr>
          <a:xfrm>
            <a:off x="5202662" y="728770"/>
            <a:ext cx="3499149"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None/>
            </a:pPr>
            <a:r>
              <a:rPr lang="ro-RO" sz="1200" b="1" noProof="0" dirty="0">
                <a:latin typeface="Montserrat" panose="00000500000000000000" pitchFamily="2" charset="-18"/>
              </a:rPr>
              <a:t>Colaborarea cu Ministerul Justiției</a:t>
            </a:r>
          </a:p>
          <a:p>
            <a:pPr marL="171450" indent="-171450" algn="just">
              <a:buFont typeface="Wingdings" panose="05000000000000000000" pitchFamily="2" charset="2"/>
              <a:buChar char="§"/>
            </a:pPr>
            <a:r>
              <a:rPr lang="ro-RO" sz="1200" noProof="0" dirty="0">
                <a:latin typeface="Montserrat" panose="00000500000000000000" pitchFamily="2" charset="-18"/>
              </a:rPr>
              <a:t>propuneri fundamentate de modificări legislative</a:t>
            </a:r>
          </a:p>
          <a:p>
            <a:pPr marL="171450" indent="-171450" algn="just">
              <a:buFont typeface="Wingdings" panose="05000000000000000000" pitchFamily="2" charset="2"/>
              <a:buChar char="§"/>
            </a:pPr>
            <a:r>
              <a:rPr lang="ro-RO" sz="1200" noProof="0" dirty="0">
                <a:latin typeface="Montserrat" panose="00000500000000000000" pitchFamily="2" charset="-18"/>
              </a:rPr>
              <a:t>MJ poate solicita ICJ analize teoretice și studii</a:t>
            </a:r>
          </a:p>
        </p:txBody>
      </p:sp>
      <p:sp>
        <p:nvSpPr>
          <p:cNvPr id="10" name="CasetăText 9">
            <a:extLst>
              <a:ext uri="{FF2B5EF4-FFF2-40B4-BE49-F238E27FC236}">
                <a16:creationId xmlns:a16="http://schemas.microsoft.com/office/drawing/2014/main" id="{5566647B-FE6E-31C6-6EFD-153960E95A69}"/>
              </a:ext>
            </a:extLst>
          </p:cNvPr>
          <p:cNvSpPr txBox="1"/>
          <p:nvPr/>
        </p:nvSpPr>
        <p:spPr>
          <a:xfrm>
            <a:off x="5230673" y="1990001"/>
            <a:ext cx="3471138"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None/>
            </a:pPr>
            <a:r>
              <a:rPr lang="ro-RO" sz="1200" b="1" noProof="0" dirty="0">
                <a:latin typeface="Montserrat" panose="00000500000000000000" pitchFamily="2" charset="-18"/>
              </a:rPr>
              <a:t>Colaborarea cu Înalta Curte de Casație și Justiție</a:t>
            </a:r>
          </a:p>
          <a:p>
            <a:pPr marL="171450" indent="-171450" algn="just">
              <a:buFont typeface="Wingdings" panose="05000000000000000000" pitchFamily="2" charset="2"/>
              <a:buChar char="§"/>
            </a:pPr>
            <a:r>
              <a:rPr lang="ro-RO" sz="1200" noProof="0" dirty="0">
                <a:latin typeface="Montserrat" panose="00000500000000000000" pitchFamily="2" charset="-18"/>
              </a:rPr>
              <a:t>în cadrul mecanismelor obligatorii de unificare a practicii judiciare</a:t>
            </a:r>
          </a:p>
          <a:p>
            <a:pPr marL="171450" indent="-171450" algn="just">
              <a:buFont typeface="Wingdings" panose="05000000000000000000" pitchFamily="2" charset="2"/>
              <a:buChar char="§"/>
            </a:pPr>
            <a:r>
              <a:rPr lang="ro-RO" sz="1200" noProof="0" dirty="0">
                <a:latin typeface="Montserrat" panose="00000500000000000000" pitchFamily="2" charset="-18"/>
              </a:rPr>
              <a:t>contract de cercetare cu ÎCCJ</a:t>
            </a:r>
          </a:p>
        </p:txBody>
      </p:sp>
      <p:sp>
        <p:nvSpPr>
          <p:cNvPr id="12" name="CasetăText 11">
            <a:extLst>
              <a:ext uri="{FF2B5EF4-FFF2-40B4-BE49-F238E27FC236}">
                <a16:creationId xmlns:a16="http://schemas.microsoft.com/office/drawing/2014/main" id="{D757498B-767C-88AB-C3C2-CBB82F75B310}"/>
              </a:ext>
            </a:extLst>
          </p:cNvPr>
          <p:cNvSpPr txBox="1"/>
          <p:nvPr/>
        </p:nvSpPr>
        <p:spPr>
          <a:xfrm>
            <a:off x="5230673" y="3207932"/>
            <a:ext cx="3471138"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None/>
            </a:pPr>
            <a:r>
              <a:rPr lang="ro-RO" sz="1200" b="1" noProof="0" dirty="0">
                <a:latin typeface="Montserrat" panose="00000500000000000000" pitchFamily="2" charset="-18"/>
              </a:rPr>
              <a:t>Colaborarea cu Profesiile Juridice</a:t>
            </a:r>
          </a:p>
          <a:p>
            <a:pPr marL="171450" indent="-171450" algn="just">
              <a:buFont typeface="Wingdings" panose="05000000000000000000" pitchFamily="2" charset="2"/>
              <a:buChar char="§"/>
            </a:pPr>
            <a:r>
              <a:rPr lang="ro-RO" sz="1200" noProof="0" dirty="0">
                <a:latin typeface="Montserrat" panose="00000500000000000000" pitchFamily="2" charset="-18"/>
              </a:rPr>
              <a:t>UNBR, UNEJ, UNNPR, UNPIR</a:t>
            </a:r>
          </a:p>
          <a:p>
            <a:pPr marL="171450" indent="-171450" algn="just">
              <a:buFont typeface="Wingdings" panose="05000000000000000000" pitchFamily="2" charset="2"/>
              <a:buChar char="§"/>
            </a:pPr>
            <a:r>
              <a:rPr lang="ro-RO" sz="1200" noProof="0" dirty="0">
                <a:latin typeface="Montserrat" panose="00000500000000000000" pitchFamily="2" charset="-18"/>
              </a:rPr>
              <a:t>oferirea de opinii de specialitate</a:t>
            </a:r>
          </a:p>
        </p:txBody>
      </p:sp>
      <p:pic>
        <p:nvPicPr>
          <p:cNvPr id="8194" name="Picture 2" descr="Acasă">
            <a:extLst>
              <a:ext uri="{FF2B5EF4-FFF2-40B4-BE49-F238E27FC236}">
                <a16:creationId xmlns:a16="http://schemas.microsoft.com/office/drawing/2014/main" id="{20C02137-D73D-D162-FCFA-6E7687126C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38" y="1409687"/>
            <a:ext cx="1101567" cy="1101567"/>
          </a:xfrm>
          <a:prstGeom prst="rect">
            <a:avLst/>
          </a:prstGeom>
          <a:noFill/>
          <a:extLst>
            <a:ext uri="{909E8E84-426E-40DD-AFC4-6F175D3DCCD1}">
              <a14:hiddenFill xmlns:a14="http://schemas.microsoft.com/office/drawing/2010/main">
                <a:solidFill>
                  <a:srgbClr val="FFFFFF"/>
                </a:solidFill>
              </a14:hiddenFill>
            </a:ext>
          </a:extLst>
        </p:spPr>
      </p:pic>
      <p:sp>
        <p:nvSpPr>
          <p:cNvPr id="4" name="CasetăText 3">
            <a:extLst>
              <a:ext uri="{FF2B5EF4-FFF2-40B4-BE49-F238E27FC236}">
                <a16:creationId xmlns:a16="http://schemas.microsoft.com/office/drawing/2014/main" id="{1B1F78BE-BD54-7280-82BB-2A209B83DDE9}"/>
              </a:ext>
            </a:extLst>
          </p:cNvPr>
          <p:cNvSpPr txBox="1"/>
          <p:nvPr/>
        </p:nvSpPr>
        <p:spPr>
          <a:xfrm>
            <a:off x="890626" y="1098393"/>
            <a:ext cx="3499148"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None/>
            </a:pPr>
            <a:r>
              <a:rPr lang="ro-RO" sz="1200" b="1" noProof="0" dirty="0">
                <a:latin typeface="Montserrat" panose="00000500000000000000" pitchFamily="2" charset="-18"/>
              </a:rPr>
              <a:t>Colaborarea cu Ministerul Cercetării, Inovării și Dezvoltării (MCID)</a:t>
            </a:r>
          </a:p>
          <a:p>
            <a:pPr marL="171450" indent="-171450" algn="just">
              <a:buFont typeface="Wingdings" panose="05000000000000000000" pitchFamily="2" charset="2"/>
              <a:buChar char="§"/>
            </a:pPr>
            <a:r>
              <a:rPr lang="ro-RO" sz="1200" noProof="0" dirty="0">
                <a:latin typeface="Montserrat" panose="00000500000000000000" pitchFamily="2" charset="-18"/>
              </a:rPr>
              <a:t>protocol instituțional de colaborare.</a:t>
            </a:r>
          </a:p>
        </p:txBody>
      </p:sp>
      <p:sp>
        <p:nvSpPr>
          <p:cNvPr id="18" name="CasetăText 17">
            <a:extLst>
              <a:ext uri="{FF2B5EF4-FFF2-40B4-BE49-F238E27FC236}">
                <a16:creationId xmlns:a16="http://schemas.microsoft.com/office/drawing/2014/main" id="{89AEAC4C-AFF8-332F-A1C9-F28445D0E367}"/>
              </a:ext>
            </a:extLst>
          </p:cNvPr>
          <p:cNvSpPr txBox="1"/>
          <p:nvPr/>
        </p:nvSpPr>
        <p:spPr>
          <a:xfrm>
            <a:off x="9616813" y="2672288"/>
            <a:ext cx="2240694"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None/>
            </a:pPr>
            <a:r>
              <a:rPr lang="ro-RO" sz="1200" b="1" noProof="0" dirty="0">
                <a:latin typeface="Montserrat" panose="00000500000000000000" pitchFamily="2" charset="-18"/>
              </a:rPr>
              <a:t>Colaborarea cu furnizorii de baze de date juridice</a:t>
            </a:r>
          </a:p>
          <a:p>
            <a:pPr marL="171450" indent="-171450">
              <a:buFont typeface="Wingdings" panose="05000000000000000000" pitchFamily="2" charset="2"/>
              <a:buChar char="§"/>
            </a:pPr>
            <a:r>
              <a:rPr lang="ro-RO" sz="1200" noProof="0" dirty="0">
                <a:latin typeface="Montserrat" panose="00000500000000000000" pitchFamily="2" charset="-18"/>
              </a:rPr>
              <a:t>Protocol cu Editura Universul Juridic - acces la resurse Premium.</a:t>
            </a:r>
          </a:p>
          <a:p>
            <a:pPr marL="171450" indent="-171450">
              <a:buFont typeface="Wingdings" panose="05000000000000000000" pitchFamily="2" charset="2"/>
              <a:buChar char="§"/>
            </a:pPr>
            <a:r>
              <a:rPr lang="ro-RO" sz="1200" noProof="0" dirty="0">
                <a:latin typeface="Montserrat" panose="00000500000000000000" pitchFamily="2" charset="-18"/>
              </a:rPr>
              <a:t>Protocol cu Wolters </a:t>
            </a:r>
            <a:r>
              <a:rPr lang="ro-RO" sz="1200" noProof="0" dirty="0" err="1">
                <a:latin typeface="Montserrat" panose="00000500000000000000" pitchFamily="2" charset="-18"/>
              </a:rPr>
              <a:t>Kluwer</a:t>
            </a:r>
            <a:r>
              <a:rPr lang="ro-RO" sz="1200" noProof="0" dirty="0">
                <a:latin typeface="Montserrat" panose="00000500000000000000" pitchFamily="2" charset="-18"/>
              </a:rPr>
              <a:t> - licențe </a:t>
            </a:r>
            <a:r>
              <a:rPr lang="ro-RO" sz="1200" noProof="0" dirty="0" err="1">
                <a:latin typeface="Montserrat" panose="00000500000000000000" pitchFamily="2" charset="-18"/>
              </a:rPr>
              <a:t>Sintact</a:t>
            </a:r>
            <a:r>
              <a:rPr lang="ro-RO" sz="1200" noProof="0" dirty="0">
                <a:latin typeface="Montserrat" panose="00000500000000000000" pitchFamily="2" charset="-18"/>
              </a:rPr>
              <a:t>.</a:t>
            </a:r>
          </a:p>
        </p:txBody>
      </p:sp>
      <p:pic>
        <p:nvPicPr>
          <p:cNvPr id="8206" name="Picture 14" descr="Suedia reintroduce controalele la frontiera de stat până pe 11 mai ...">
            <a:extLst>
              <a:ext uri="{FF2B5EF4-FFF2-40B4-BE49-F238E27FC236}">
                <a16:creationId xmlns:a16="http://schemas.microsoft.com/office/drawing/2014/main" id="{3D0D6442-8E1A-B69E-8A62-4D2E333531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73409" y="988390"/>
            <a:ext cx="1392416" cy="1047793"/>
          </a:xfrm>
          <a:prstGeom prst="rect">
            <a:avLst/>
          </a:prstGeom>
          <a:noFill/>
          <a:extLst>
            <a:ext uri="{909E8E84-426E-40DD-AFC4-6F175D3DCCD1}">
              <a14:hiddenFill xmlns:a14="http://schemas.microsoft.com/office/drawing/2010/main">
                <a:solidFill>
                  <a:srgbClr val="FFFFFF"/>
                </a:solidFill>
              </a14:hiddenFill>
            </a:ext>
          </a:extLst>
        </p:spPr>
      </p:pic>
      <p:sp>
        <p:nvSpPr>
          <p:cNvPr id="16" name="CasetăText 15">
            <a:extLst>
              <a:ext uri="{FF2B5EF4-FFF2-40B4-BE49-F238E27FC236}">
                <a16:creationId xmlns:a16="http://schemas.microsoft.com/office/drawing/2014/main" id="{3AB7BBA0-5E13-3F7C-816C-9AFB8A23A619}"/>
              </a:ext>
            </a:extLst>
          </p:cNvPr>
          <p:cNvSpPr txBox="1"/>
          <p:nvPr/>
        </p:nvSpPr>
        <p:spPr>
          <a:xfrm>
            <a:off x="9683720" y="862839"/>
            <a:ext cx="2240694"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None/>
            </a:pPr>
            <a:r>
              <a:rPr lang="ro-RO" sz="1200" b="1" noProof="0" dirty="0">
                <a:latin typeface="Montserrat" panose="00000500000000000000" pitchFamily="2" charset="-18"/>
              </a:rPr>
              <a:t>Colaborarea cu Ministerul Afacerilor Externe</a:t>
            </a:r>
          </a:p>
          <a:p>
            <a:pPr algn="just"/>
            <a:r>
              <a:rPr lang="ro-RO" sz="1200" noProof="0" dirty="0">
                <a:latin typeface="Montserrat" panose="00000500000000000000" pitchFamily="2" charset="-18"/>
              </a:rPr>
              <a:t>Implicare în activități desfășurate cu agenții guvernamentali ai României la CEDO și CJUE.</a:t>
            </a:r>
          </a:p>
        </p:txBody>
      </p:sp>
      <p:pic>
        <p:nvPicPr>
          <p:cNvPr id="8210" name="Picture 18" descr="Universitatea de Vest din Timisoara - YouTube">
            <a:extLst>
              <a:ext uri="{FF2B5EF4-FFF2-40B4-BE49-F238E27FC236}">
                <a16:creationId xmlns:a16="http://schemas.microsoft.com/office/drawing/2014/main" id="{D3D34A3F-6405-9EB8-5858-59FD358FAF2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59445" y="5391706"/>
            <a:ext cx="904188" cy="904188"/>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Uniunea Nationala a Notarilor Publici din Romania - Contact">
            <a:extLst>
              <a:ext uri="{FF2B5EF4-FFF2-40B4-BE49-F238E27FC236}">
                <a16:creationId xmlns:a16="http://schemas.microsoft.com/office/drawing/2014/main" id="{B31A6DF6-055C-7855-44B4-3D65C731A3C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23843" y="5826247"/>
            <a:ext cx="904188" cy="899882"/>
          </a:xfrm>
          <a:prstGeom prst="rect">
            <a:avLst/>
          </a:prstGeom>
          <a:noFill/>
          <a:extLst>
            <a:ext uri="{909E8E84-426E-40DD-AFC4-6F175D3DCCD1}">
              <a14:hiddenFill xmlns:a14="http://schemas.microsoft.com/office/drawing/2010/main">
                <a:solidFill>
                  <a:srgbClr val="FFFFFF"/>
                </a:solidFill>
              </a14:hiddenFill>
            </a:ext>
          </a:extLst>
        </p:spPr>
      </p:pic>
      <p:pic>
        <p:nvPicPr>
          <p:cNvPr id="44" name="Imagine 43" descr="O imagine care conține îmbrăcăminte, persoană, om, desen animat">
            <a:extLst>
              <a:ext uri="{FF2B5EF4-FFF2-40B4-BE49-F238E27FC236}">
                <a16:creationId xmlns:a16="http://schemas.microsoft.com/office/drawing/2014/main" id="{621190E9-E0A0-8656-E20E-82EE5616C954}"/>
              </a:ext>
            </a:extLst>
          </p:cNvPr>
          <p:cNvPicPr>
            <a:picLocks noChangeAspect="1"/>
          </p:cNvPicPr>
          <p:nvPr/>
        </p:nvPicPr>
        <p:blipFill>
          <a:blip r:embed="rId18"/>
          <a:stretch>
            <a:fillRect/>
          </a:stretch>
        </p:blipFill>
        <p:spPr>
          <a:xfrm>
            <a:off x="8955746" y="4165238"/>
            <a:ext cx="3043884" cy="3043884"/>
          </a:xfrm>
          <a:prstGeom prst="rect">
            <a:avLst/>
          </a:prstGeom>
        </p:spPr>
      </p:pic>
      <p:sp>
        <p:nvSpPr>
          <p:cNvPr id="3" name="CasetăText 3">
            <a:extLst>
              <a:ext uri="{FF2B5EF4-FFF2-40B4-BE49-F238E27FC236}">
                <a16:creationId xmlns:a16="http://schemas.microsoft.com/office/drawing/2014/main" id="{B9ED7274-4FFE-DB99-4A93-1AE01FF225B1}"/>
              </a:ext>
            </a:extLst>
          </p:cNvPr>
          <p:cNvSpPr txBox="1"/>
          <p:nvPr/>
        </p:nvSpPr>
        <p:spPr>
          <a:xfrm>
            <a:off x="890627" y="2322435"/>
            <a:ext cx="3471138"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None/>
            </a:pPr>
            <a:r>
              <a:rPr lang="ro-RO" sz="1200" b="1" noProof="0" dirty="0">
                <a:latin typeface="Montserrat" panose="00000500000000000000" pitchFamily="2" charset="-18"/>
              </a:rPr>
              <a:t>Colaborarea cu Curtea Constituțională </a:t>
            </a:r>
          </a:p>
          <a:p>
            <a:pPr marL="171450" indent="-171450" algn="just">
              <a:buFont typeface="Wingdings" panose="05000000000000000000" pitchFamily="2" charset="2"/>
              <a:buChar char="§"/>
            </a:pPr>
            <a:r>
              <a:rPr lang="ro-RO" sz="1200" dirty="0">
                <a:latin typeface="Montserrat" panose="00000500000000000000" pitchFamily="2" charset="-18"/>
              </a:rPr>
              <a:t>p</a:t>
            </a:r>
            <a:r>
              <a:rPr lang="ro-RO" sz="1200" noProof="0" dirty="0" err="1">
                <a:latin typeface="Montserrat" panose="00000500000000000000" pitchFamily="2" charset="-18"/>
              </a:rPr>
              <a:t>articiparea</a:t>
            </a:r>
            <a:r>
              <a:rPr lang="ro-RO" sz="1200" noProof="0" dirty="0">
                <a:latin typeface="Montserrat" panose="00000500000000000000" pitchFamily="2" charset="-18"/>
              </a:rPr>
              <a:t> la evenimente științifice</a:t>
            </a:r>
          </a:p>
          <a:p>
            <a:pPr marL="171450" indent="-171450" algn="just">
              <a:buFont typeface="Wingdings" panose="05000000000000000000" pitchFamily="2" charset="2"/>
              <a:buChar char="§"/>
            </a:pPr>
            <a:r>
              <a:rPr lang="ro-RO" sz="1200" dirty="0">
                <a:latin typeface="Montserrat" panose="00000500000000000000" pitchFamily="2" charset="-18"/>
              </a:rPr>
              <a:t>c</a:t>
            </a:r>
            <a:r>
              <a:rPr lang="ro-RO" sz="1200" noProof="0" dirty="0" err="1">
                <a:latin typeface="Montserrat" panose="00000500000000000000" pitchFamily="2" charset="-18"/>
              </a:rPr>
              <a:t>omisii</a:t>
            </a:r>
            <a:r>
              <a:rPr lang="ro-RO" sz="1200" noProof="0" dirty="0">
                <a:latin typeface="Montserrat" panose="00000500000000000000" pitchFamily="2" charset="-18"/>
              </a:rPr>
              <a:t> de doctorat</a:t>
            </a:r>
          </a:p>
        </p:txBody>
      </p:sp>
      <p:sp>
        <p:nvSpPr>
          <p:cNvPr id="5" name="CasetăText 3">
            <a:extLst>
              <a:ext uri="{FF2B5EF4-FFF2-40B4-BE49-F238E27FC236}">
                <a16:creationId xmlns:a16="http://schemas.microsoft.com/office/drawing/2014/main" id="{B4B798FD-4E42-90F9-2E37-22B57CBF9805}"/>
              </a:ext>
            </a:extLst>
          </p:cNvPr>
          <p:cNvSpPr txBox="1"/>
          <p:nvPr/>
        </p:nvSpPr>
        <p:spPr>
          <a:xfrm flipH="1">
            <a:off x="5323841" y="4104650"/>
            <a:ext cx="3611108" cy="249299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None/>
            </a:pPr>
            <a:r>
              <a:rPr lang="ro-RO" sz="1200" b="1" dirty="0">
                <a:latin typeface="Montserrat" panose="00000500000000000000" pitchFamily="2" charset="-18"/>
              </a:rPr>
              <a:t>Colaborarea cu Facultățile de Drept</a:t>
            </a:r>
          </a:p>
          <a:p>
            <a:pPr algn="just"/>
            <a:r>
              <a:rPr lang="ro-RO" sz="900" noProof="0" dirty="0">
                <a:latin typeface="Montserrat" panose="00000500000000000000" pitchFamily="2" charset="-18"/>
              </a:rPr>
              <a:t>Claudia-Ana </a:t>
            </a:r>
            <a:r>
              <a:rPr lang="ro-RO" sz="900" noProof="0" dirty="0" err="1">
                <a:latin typeface="Montserrat" panose="00000500000000000000" pitchFamily="2" charset="-18"/>
              </a:rPr>
              <a:t>Moarcăș</a:t>
            </a:r>
            <a:r>
              <a:rPr lang="ro-RO" sz="900" noProof="0" dirty="0">
                <a:latin typeface="Montserrat" panose="00000500000000000000" pitchFamily="2" charset="-18"/>
              </a:rPr>
              <a:t>, Ion Gâlea, Sebastian </a:t>
            </a:r>
            <a:r>
              <a:rPr lang="ro-RO" sz="900" noProof="0" dirty="0" err="1">
                <a:latin typeface="Montserrat" panose="00000500000000000000" pitchFamily="2" charset="-18"/>
              </a:rPr>
              <a:t>Rădulețu</a:t>
            </a:r>
            <a:r>
              <a:rPr lang="ro-RO" sz="900" noProof="0" dirty="0">
                <a:latin typeface="Montserrat" panose="00000500000000000000" pitchFamily="2" charset="-18"/>
              </a:rPr>
              <a:t>, Tudorel Toader, Augustin </a:t>
            </a:r>
            <a:r>
              <a:rPr lang="ro-RO" sz="900" noProof="0" dirty="0" err="1">
                <a:latin typeface="Montserrat" panose="00000500000000000000" pitchFamily="2" charset="-18"/>
              </a:rPr>
              <a:t>Fuerea</a:t>
            </a:r>
            <a:r>
              <a:rPr lang="ro-RO" sz="900" noProof="0" dirty="0">
                <a:latin typeface="Montserrat" panose="00000500000000000000" pitchFamily="2" charset="-18"/>
              </a:rPr>
              <a:t>, Viorel Roș, Brândușa Ștefănescu, Lucian Bercea, Smaranda </a:t>
            </a:r>
            <a:r>
              <a:rPr lang="ro-RO" sz="900" noProof="0" dirty="0" err="1">
                <a:latin typeface="Montserrat" panose="00000500000000000000" pitchFamily="2" charset="-18"/>
              </a:rPr>
              <a:t>Angheni</a:t>
            </a:r>
            <a:r>
              <a:rPr lang="ro-RO" sz="900" noProof="0" dirty="0">
                <a:latin typeface="Montserrat" panose="00000500000000000000" pitchFamily="2" charset="-18"/>
              </a:rPr>
              <a:t>, Felicia Maxim, Mădălina Tomescu, Bogdan-Nicolae Bulai, Constantin Mitrache, Viorel Pașca, Anastasiu Crișu, Traian Briciu, Liviu </a:t>
            </a:r>
            <a:r>
              <a:rPr lang="ro-RO" sz="900" noProof="0" dirty="0" err="1">
                <a:latin typeface="Montserrat" panose="00000500000000000000" pitchFamily="2" charset="-18"/>
              </a:rPr>
              <a:t>Zidaru</a:t>
            </a:r>
            <a:r>
              <a:rPr lang="ro-RO" sz="900" noProof="0" dirty="0">
                <a:latin typeface="Montserrat" panose="00000500000000000000" pitchFamily="2" charset="-18"/>
              </a:rPr>
              <a:t>, Mirela Stancu, Paul Pop, Nicolae-Horia Țiț, Claudia Roșu, Maria Fodor, Florina Popa, Alin </a:t>
            </a:r>
            <a:r>
              <a:rPr lang="ro-RO" sz="900" noProof="0" dirty="0" err="1">
                <a:latin typeface="Montserrat" panose="00000500000000000000" pitchFamily="2" charset="-18"/>
              </a:rPr>
              <a:t>Speriusi</a:t>
            </a:r>
            <a:r>
              <a:rPr lang="ro-RO" sz="900" noProof="0" dirty="0">
                <a:latin typeface="Montserrat" panose="00000500000000000000" pitchFamily="2" charset="-18"/>
              </a:rPr>
              <a:t> Vlad, Cătălin </a:t>
            </a:r>
            <a:r>
              <a:rPr lang="ro-RO" sz="900" noProof="0" dirty="0" err="1">
                <a:latin typeface="Montserrat" panose="00000500000000000000" pitchFamily="2" charset="-18"/>
              </a:rPr>
              <a:t>Lungănașu</a:t>
            </a:r>
            <a:r>
              <a:rPr lang="ro-RO" sz="900" noProof="0" dirty="0">
                <a:latin typeface="Montserrat" panose="00000500000000000000" pitchFamily="2" charset="-18"/>
              </a:rPr>
              <a:t>, Ioana Varga, Daniel Ghiță, Andreea Tabacu, Ioan Ilieș Neamț, Camelia Toader, Ciprian </a:t>
            </a:r>
            <a:r>
              <a:rPr lang="ro-RO" sz="900" noProof="0" dirty="0" err="1">
                <a:latin typeface="Montserrat" panose="00000500000000000000" pitchFamily="2" charset="-18"/>
              </a:rPr>
              <a:t>Romițan</a:t>
            </a:r>
            <a:r>
              <a:rPr lang="ro-RO" sz="900" noProof="0" dirty="0">
                <a:latin typeface="Montserrat" panose="00000500000000000000" pitchFamily="2" charset="-18"/>
              </a:rPr>
              <a:t>, </a:t>
            </a:r>
            <a:r>
              <a:rPr lang="ro-RO" sz="900" noProof="0" dirty="0" err="1">
                <a:latin typeface="Montserrat" panose="00000500000000000000" pitchFamily="2" charset="-18"/>
              </a:rPr>
              <a:t>Verginel</a:t>
            </a:r>
            <a:r>
              <a:rPr lang="ro-RO" sz="900" noProof="0" dirty="0">
                <a:latin typeface="Montserrat" panose="00000500000000000000" pitchFamily="2" charset="-18"/>
              </a:rPr>
              <a:t> </a:t>
            </a:r>
            <a:r>
              <a:rPr lang="ro-RO" sz="900" noProof="0" dirty="0" err="1">
                <a:latin typeface="Montserrat" panose="00000500000000000000" pitchFamily="2" charset="-18"/>
              </a:rPr>
              <a:t>Lozneanu</a:t>
            </a:r>
            <a:r>
              <a:rPr lang="ro-RO" sz="900" noProof="0" dirty="0">
                <a:latin typeface="Montserrat" panose="00000500000000000000" pitchFamily="2" charset="-18"/>
              </a:rPr>
              <a:t>, Bogdan Dumitrache, Mihaela Mocanu, Cristina Florescu, Sergiu Golub, Vasile Nemeș, Gina Orga Dimitriu, Ciprian Păun, Gabriel </a:t>
            </a:r>
            <a:r>
              <a:rPr lang="ro-RO" sz="900" noProof="0" dirty="0" err="1">
                <a:latin typeface="Montserrat" panose="00000500000000000000" pitchFamily="2" charset="-18"/>
              </a:rPr>
              <a:t>Petrea</a:t>
            </a:r>
            <a:r>
              <a:rPr lang="ro-RO" sz="900" noProof="0" dirty="0">
                <a:latin typeface="Montserrat" panose="00000500000000000000" pitchFamily="2" charset="-18"/>
              </a:rPr>
              <a:t>, Manole Popa, Adrian Țuțuianu, Lucia Zaharia, Laura Stănilă, Carmen </a:t>
            </a:r>
            <a:r>
              <a:rPr lang="ro-RO" sz="900" noProof="0" dirty="0" err="1">
                <a:latin typeface="Montserrat" panose="00000500000000000000" pitchFamily="2" charset="-18"/>
              </a:rPr>
              <a:t>Domocoș</a:t>
            </a:r>
            <a:r>
              <a:rPr lang="ro-RO" sz="900" noProof="0" dirty="0">
                <a:latin typeface="Montserrat" panose="00000500000000000000" pitchFamily="2" charset="-18"/>
              </a:rPr>
              <a:t>, Monica Buzea, Constantin Ioan Gliga, Alexandru </a:t>
            </a:r>
            <a:r>
              <a:rPr lang="ro-RO" sz="900" noProof="0" dirty="0" err="1">
                <a:latin typeface="Montserrat" panose="00000500000000000000" pitchFamily="2" charset="-18"/>
              </a:rPr>
              <a:t>Boroi</a:t>
            </a:r>
            <a:r>
              <a:rPr lang="ro-RO" sz="900" noProof="0" dirty="0">
                <a:latin typeface="Montserrat" panose="00000500000000000000" pitchFamily="2" charset="-18"/>
              </a:rPr>
              <a:t>, Mirela Gorunescu, Nicolae Grosu, Ion Rusu, Ion </a:t>
            </a:r>
            <a:r>
              <a:rPr lang="ro-RO" sz="900" noProof="0" dirty="0" err="1">
                <a:latin typeface="Montserrat" panose="00000500000000000000" pitchFamily="2" charset="-18"/>
              </a:rPr>
              <a:t>Ristea</a:t>
            </a:r>
            <a:r>
              <a:rPr lang="ro-RO" sz="900" noProof="0" dirty="0">
                <a:latin typeface="Montserrat" panose="00000500000000000000" pitchFamily="2" charset="-18"/>
              </a:rPr>
              <a:t>, Nicolae </a:t>
            </a:r>
            <a:r>
              <a:rPr lang="ro-RO" sz="900" noProof="0" dirty="0" err="1">
                <a:latin typeface="Montserrat" panose="00000500000000000000" pitchFamily="2" charset="-18"/>
              </a:rPr>
              <a:t>Ploeșteanu</a:t>
            </a:r>
            <a:r>
              <a:rPr lang="ro-RO" sz="900" noProof="0" dirty="0">
                <a:latin typeface="Montserrat" panose="00000500000000000000" pitchFamily="2" charset="-18"/>
              </a:rPr>
              <a:t>, Adrian Boantă, Eugen Hurubă</a:t>
            </a:r>
          </a:p>
        </p:txBody>
      </p:sp>
    </p:spTree>
    <p:extLst>
      <p:ext uri="{BB962C8B-B14F-4D97-AF65-F5344CB8AC3E}">
        <p14:creationId xmlns:p14="http://schemas.microsoft.com/office/powerpoint/2010/main" val="2150094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B989F-6066-BE37-8623-CC3187F2B1AA}"/>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8D44F438-6EE8-260F-A488-4CD9635F140E}"/>
              </a:ext>
            </a:extLst>
          </p:cNvPr>
          <p:cNvSpPr txBox="1">
            <a:spLocks/>
          </p:cNvSpPr>
          <p:nvPr/>
        </p:nvSpPr>
        <p:spPr>
          <a:xfrm>
            <a:off x="5004812" y="2147526"/>
            <a:ext cx="7187188" cy="28205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r>
              <a:rPr lang="ro-RO" sz="4000" b="1" noProof="0" dirty="0">
                <a:solidFill>
                  <a:schemeClr val="accent2"/>
                </a:solidFill>
                <a:latin typeface="Montserrat" panose="00000500000000000000" pitchFamily="2" charset="-18"/>
              </a:rPr>
              <a:t>IX</a:t>
            </a:r>
          </a:p>
          <a:p>
            <a:pPr algn="ctr"/>
            <a:r>
              <a:rPr lang="ro-RO" sz="4000" b="1" dirty="0">
                <a:solidFill>
                  <a:schemeClr val="accent2"/>
                </a:solidFill>
                <a:latin typeface="Montserrat" panose="00000500000000000000" pitchFamily="2" charset="-18"/>
              </a:rPr>
              <a:t>VIZIBILITATE</a:t>
            </a:r>
          </a:p>
          <a:p>
            <a:pPr algn="ctr"/>
            <a:endParaRPr lang="ro-RO" sz="4000" b="1" noProof="0" dirty="0">
              <a:solidFill>
                <a:schemeClr val="accent2"/>
              </a:solidFill>
              <a:latin typeface="Montserrat" panose="00000500000000000000" pitchFamily="2" charset="-18"/>
            </a:endParaRPr>
          </a:p>
          <a:p>
            <a:pPr algn="ctr"/>
            <a:r>
              <a:rPr lang="ro-RO" sz="3200" b="1" noProof="0" dirty="0">
                <a:solidFill>
                  <a:schemeClr val="accent2"/>
                </a:solidFill>
                <a:latin typeface="Montserrat" panose="00000500000000000000" pitchFamily="2" charset="-18"/>
              </a:rPr>
              <a:t>Lansarea site-urilor ICJ.ro și RSCJ.ro</a:t>
            </a:r>
          </a:p>
        </p:txBody>
      </p:sp>
    </p:spTree>
    <p:extLst>
      <p:ext uri="{BB962C8B-B14F-4D97-AF65-F5344CB8AC3E}">
        <p14:creationId xmlns:p14="http://schemas.microsoft.com/office/powerpoint/2010/main" val="3089883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8D18F-046E-EFE6-C8AF-FA6B419786A9}"/>
            </a:ext>
          </a:extLst>
        </p:cNvPr>
        <p:cNvGrpSpPr/>
        <p:nvPr/>
      </p:nvGrpSpPr>
      <p:grpSpPr>
        <a:xfrm>
          <a:off x="0" y="0"/>
          <a:ext cx="0" cy="0"/>
          <a:chOff x="0" y="0"/>
          <a:chExt cx="0" cy="0"/>
        </a:xfrm>
      </p:grpSpPr>
      <p:pic>
        <p:nvPicPr>
          <p:cNvPr id="9" name="Imagine 8" descr="O imagine care conține îmbrăcăminte, captură de ecran, om, persoană">
            <a:extLst>
              <a:ext uri="{FF2B5EF4-FFF2-40B4-BE49-F238E27FC236}">
                <a16:creationId xmlns:a16="http://schemas.microsoft.com/office/drawing/2014/main" id="{55962B62-6CF3-9FFB-6EF2-6433C1774629}"/>
              </a:ext>
            </a:extLst>
          </p:cNvPr>
          <p:cNvPicPr>
            <a:picLocks noChangeAspect="1"/>
          </p:cNvPicPr>
          <p:nvPr/>
        </p:nvPicPr>
        <p:blipFill>
          <a:blip r:embed="rId3"/>
          <a:stretch>
            <a:fillRect/>
          </a:stretch>
        </p:blipFill>
        <p:spPr>
          <a:xfrm>
            <a:off x="6030581" y="418964"/>
            <a:ext cx="6266508" cy="6266508"/>
          </a:xfrm>
          <a:prstGeom prst="rect">
            <a:avLst/>
          </a:prstGeom>
        </p:spPr>
      </p:pic>
      <p:sp>
        <p:nvSpPr>
          <p:cNvPr id="2" name="Title 1">
            <a:extLst>
              <a:ext uri="{FF2B5EF4-FFF2-40B4-BE49-F238E27FC236}">
                <a16:creationId xmlns:a16="http://schemas.microsoft.com/office/drawing/2014/main" id="{A17878D5-770D-A865-F128-64679AB95F39}"/>
              </a:ext>
            </a:extLst>
          </p:cNvPr>
          <p:cNvSpPr txBox="1">
            <a:spLocks/>
          </p:cNvSpPr>
          <p:nvPr/>
        </p:nvSpPr>
        <p:spPr>
          <a:xfrm>
            <a:off x="403780" y="172528"/>
            <a:ext cx="7696466"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IX.1. Lansarea site-urilor icj.ro și rscj.ro</a:t>
            </a:r>
          </a:p>
        </p:txBody>
      </p:sp>
      <p:sp>
        <p:nvSpPr>
          <p:cNvPr id="5" name="CasetăText 4">
            <a:extLst>
              <a:ext uri="{FF2B5EF4-FFF2-40B4-BE49-F238E27FC236}">
                <a16:creationId xmlns:a16="http://schemas.microsoft.com/office/drawing/2014/main" id="{0C51F220-B5F4-ECDC-707C-69F74340BF5B}"/>
              </a:ext>
            </a:extLst>
          </p:cNvPr>
          <p:cNvSpPr txBox="1"/>
          <p:nvPr/>
        </p:nvSpPr>
        <p:spPr>
          <a:xfrm>
            <a:off x="318923" y="865962"/>
            <a:ext cx="7781323"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o-RO" sz="1600" b="1" noProof="0" dirty="0">
                <a:solidFill>
                  <a:schemeClr val="accent1"/>
                </a:solidFill>
                <a:latin typeface="Montserrat" panose="00000500000000000000" pitchFamily="2" charset="-18"/>
              </a:rPr>
              <a:t>1. Lansarea noului website al Revistei „Studii și Cercetări Juridice” (rscj.ro)</a:t>
            </a:r>
            <a:endParaRPr lang="ro-RO" sz="1600" noProof="0" dirty="0">
              <a:latin typeface="Montserrat" panose="00000500000000000000" pitchFamily="2" charset="-18"/>
            </a:endParaRPr>
          </a:p>
        </p:txBody>
      </p:sp>
      <p:sp>
        <p:nvSpPr>
          <p:cNvPr id="7" name="CasetăText 6">
            <a:extLst>
              <a:ext uri="{FF2B5EF4-FFF2-40B4-BE49-F238E27FC236}">
                <a16:creationId xmlns:a16="http://schemas.microsoft.com/office/drawing/2014/main" id="{393201C2-29DE-5FA2-8D7E-4A0FA024F45F}"/>
              </a:ext>
            </a:extLst>
          </p:cNvPr>
          <p:cNvSpPr txBox="1"/>
          <p:nvPr/>
        </p:nvSpPr>
        <p:spPr>
          <a:xfrm>
            <a:off x="318924" y="1791825"/>
            <a:ext cx="6266508" cy="458587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o-RO" sz="1600" b="1" noProof="0" dirty="0">
                <a:solidFill>
                  <a:schemeClr val="accent1"/>
                </a:solidFill>
                <a:latin typeface="Montserrat" panose="00000500000000000000" pitchFamily="2" charset="-18"/>
              </a:rPr>
              <a:t>2. Lansarea noului website al ICJ (icj.ro)</a:t>
            </a:r>
            <a:endParaRPr lang="ro-RO" sz="1600" b="1" dirty="0">
              <a:solidFill>
                <a:schemeClr val="accent1"/>
              </a:solidFill>
              <a:latin typeface="Montserrat" panose="00000500000000000000" pitchFamily="2" charset="-18"/>
            </a:endParaRPr>
          </a:p>
          <a:p>
            <a:pPr algn="just"/>
            <a:endParaRPr lang="ro-RO" sz="1600" noProof="0" dirty="0">
              <a:latin typeface="Montserrat" panose="00000500000000000000" pitchFamily="2" charset="-18"/>
            </a:endParaRPr>
          </a:p>
          <a:p>
            <a:pPr marL="171450" indent="-171450" algn="just">
              <a:buFont typeface="Wingdings" panose="05000000000000000000" pitchFamily="2" charset="2"/>
              <a:buChar char="§"/>
            </a:pPr>
            <a:r>
              <a:rPr lang="ro-RO" sz="1300" b="1" noProof="0" dirty="0">
                <a:latin typeface="Montserrat" panose="00000500000000000000" pitchFamily="2" charset="-18"/>
              </a:rPr>
              <a:t>Interfața modernizată și intuitivă</a:t>
            </a:r>
          </a:p>
          <a:p>
            <a:pPr marL="171450" indent="-171450" algn="just">
              <a:buFont typeface="Wingdings" panose="05000000000000000000" pitchFamily="2" charset="2"/>
              <a:buChar char="§"/>
            </a:pPr>
            <a:endParaRPr lang="ro-RO" sz="1300" noProof="0" dirty="0">
              <a:latin typeface="Montserrat" panose="00000500000000000000" pitchFamily="2" charset="-18"/>
            </a:endParaRPr>
          </a:p>
          <a:p>
            <a:pPr marL="171450" indent="-171450" algn="just">
              <a:buFont typeface="Wingdings" panose="05000000000000000000" pitchFamily="2" charset="2"/>
              <a:buChar char="§"/>
            </a:pPr>
            <a:r>
              <a:rPr lang="ro-RO" sz="1300" b="1" noProof="0" dirty="0">
                <a:latin typeface="Montserrat" panose="00000500000000000000" pitchFamily="2" charset="-18"/>
              </a:rPr>
              <a:t>Disponibilitate </a:t>
            </a:r>
            <a:r>
              <a:rPr lang="ro-RO" sz="1300" b="1" dirty="0">
                <a:latin typeface="Montserrat" panose="00000500000000000000" pitchFamily="2" charset="-18"/>
              </a:rPr>
              <a:t>î</a:t>
            </a:r>
            <a:r>
              <a:rPr lang="ro-RO" sz="1300" b="1" noProof="0" dirty="0">
                <a:latin typeface="Montserrat" panose="00000500000000000000" pitchFamily="2" charset="-18"/>
              </a:rPr>
              <a:t>n 6 limbi</a:t>
            </a:r>
          </a:p>
          <a:p>
            <a:pPr marL="171450" indent="-171450" algn="just">
              <a:buFont typeface="Wingdings" panose="05000000000000000000" pitchFamily="2" charset="2"/>
              <a:buChar char="§"/>
            </a:pPr>
            <a:endParaRPr lang="ro-RO" sz="1300" noProof="0" dirty="0">
              <a:latin typeface="Montserrat" panose="00000500000000000000" pitchFamily="2" charset="-18"/>
            </a:endParaRPr>
          </a:p>
          <a:p>
            <a:pPr marL="171450" indent="-171450" algn="just">
              <a:buFont typeface="Wingdings" panose="05000000000000000000" pitchFamily="2" charset="2"/>
              <a:buChar char="§"/>
            </a:pPr>
            <a:r>
              <a:rPr lang="ro-RO" sz="1300" b="1" noProof="0" dirty="0">
                <a:latin typeface="Montserrat" panose="00000500000000000000" pitchFamily="2" charset="-18"/>
              </a:rPr>
              <a:t>Calendar de evenimente academice</a:t>
            </a:r>
          </a:p>
          <a:p>
            <a:pPr marL="171450" indent="-171450" algn="just">
              <a:buFont typeface="Wingdings" panose="05000000000000000000" pitchFamily="2" charset="2"/>
              <a:buChar char="§"/>
            </a:pPr>
            <a:endParaRPr lang="ro-RO" sz="1300" noProof="0" dirty="0">
              <a:latin typeface="Montserrat" panose="00000500000000000000" pitchFamily="2" charset="-18"/>
            </a:endParaRPr>
          </a:p>
          <a:p>
            <a:pPr marL="171450" indent="-171450" algn="just">
              <a:buFont typeface="Wingdings" panose="05000000000000000000" pitchFamily="2" charset="2"/>
              <a:buChar char="§"/>
            </a:pPr>
            <a:r>
              <a:rPr lang="ro-RO" sz="1300" b="1" noProof="0" dirty="0">
                <a:latin typeface="Montserrat" panose="00000500000000000000" pitchFamily="2" charset="-18"/>
              </a:rPr>
              <a:t>Acces la publicații (1954-prezent)</a:t>
            </a:r>
            <a:r>
              <a:rPr lang="ro-RO" sz="1300" noProof="0" dirty="0">
                <a:latin typeface="Montserrat" panose="00000500000000000000" pitchFamily="2" charset="-18"/>
              </a:rPr>
              <a:t>:</a:t>
            </a:r>
            <a:r>
              <a:rPr lang="ro-RO" sz="1300" b="1" noProof="0" dirty="0">
                <a:latin typeface="Montserrat" panose="00000500000000000000" pitchFamily="2" charset="-18"/>
              </a:rPr>
              <a:t> </a:t>
            </a:r>
            <a:r>
              <a:rPr lang="ro-RO" sz="1300" noProof="0" dirty="0">
                <a:latin typeface="Montserrat" panose="00000500000000000000" pitchFamily="2" charset="-18"/>
              </a:rPr>
              <a:t>liste si arhive digitale ce cuprind publicațiile cercetătorilor Institutului din 1954 pana in prezent</a:t>
            </a:r>
          </a:p>
          <a:p>
            <a:pPr marL="171450" indent="-171450" algn="just">
              <a:buFont typeface="Wingdings" panose="05000000000000000000" pitchFamily="2" charset="2"/>
              <a:buChar char="§"/>
            </a:pPr>
            <a:endParaRPr lang="ro-RO" sz="1300" noProof="0" dirty="0">
              <a:latin typeface="Montserrat" panose="00000500000000000000" pitchFamily="2" charset="-18"/>
            </a:endParaRPr>
          </a:p>
          <a:p>
            <a:pPr marL="171450" indent="-171450" algn="just">
              <a:buFont typeface="Wingdings" panose="05000000000000000000" pitchFamily="2" charset="2"/>
              <a:buChar char="§"/>
            </a:pPr>
            <a:r>
              <a:rPr lang="ro-RO" sz="1300" b="1" noProof="0" dirty="0">
                <a:latin typeface="Montserrat" panose="00000500000000000000" pitchFamily="2" charset="-18"/>
              </a:rPr>
              <a:t>Formulare de contact online</a:t>
            </a:r>
            <a:r>
              <a:rPr lang="ro-RO" sz="1300" noProof="0" dirty="0">
                <a:latin typeface="Montserrat" panose="00000500000000000000" pitchFamily="2" charset="-18"/>
              </a:rPr>
              <a:t>: secțiuni interactive prin care vizitatorii pot adresa întrebări, solicita informații sau transmite documente direct din site</a:t>
            </a:r>
          </a:p>
          <a:p>
            <a:pPr marL="171450" indent="-171450" algn="just">
              <a:buFont typeface="Wingdings" panose="05000000000000000000" pitchFamily="2" charset="2"/>
              <a:buChar char="§"/>
            </a:pPr>
            <a:endParaRPr lang="ro-RO" sz="1300" noProof="0" dirty="0">
              <a:latin typeface="Montserrat" panose="00000500000000000000" pitchFamily="2" charset="-18"/>
            </a:endParaRPr>
          </a:p>
          <a:p>
            <a:pPr marL="171450" indent="-171450" algn="just">
              <a:buFont typeface="Wingdings" panose="05000000000000000000" pitchFamily="2" charset="2"/>
              <a:buChar char="§"/>
            </a:pPr>
            <a:r>
              <a:rPr lang="ro-RO" sz="1300" b="1" noProof="0" dirty="0">
                <a:latin typeface="Montserrat" panose="00000500000000000000" pitchFamily="2" charset="-18"/>
              </a:rPr>
              <a:t>Chatbot AI „LexIA”</a:t>
            </a:r>
            <a:r>
              <a:rPr lang="ro-RO" sz="1300" noProof="0" dirty="0">
                <a:latin typeface="Montserrat" panose="00000500000000000000" pitchFamily="2" charset="-18"/>
              </a:rPr>
              <a:t>:</a:t>
            </a:r>
            <a:r>
              <a:rPr lang="ro-RO" sz="1300" b="1" noProof="0" dirty="0">
                <a:latin typeface="Montserrat" panose="00000500000000000000" pitchFamily="2" charset="-18"/>
              </a:rPr>
              <a:t> </a:t>
            </a:r>
            <a:r>
              <a:rPr lang="ro-RO" sz="1300" noProof="0" dirty="0">
                <a:latin typeface="Montserrat" panose="00000500000000000000" pitchFamily="2" charset="-18"/>
              </a:rPr>
              <a:t>asistent virtual bazat pe inteligenta artificiala, care ghidează utilizatorii si oferă răspunsuri rapide la întrebări frecvente</a:t>
            </a:r>
          </a:p>
          <a:p>
            <a:pPr marL="171450" indent="-171450" algn="just">
              <a:buFont typeface="Wingdings" panose="05000000000000000000" pitchFamily="2" charset="2"/>
              <a:buChar char="§"/>
            </a:pPr>
            <a:endParaRPr lang="ro-RO" sz="1300" noProof="0" dirty="0">
              <a:latin typeface="Montserrat" panose="00000500000000000000" pitchFamily="2" charset="-18"/>
            </a:endParaRPr>
          </a:p>
          <a:p>
            <a:pPr marL="171450" indent="-171450" algn="just">
              <a:buFont typeface="Wingdings" panose="05000000000000000000" pitchFamily="2" charset="2"/>
              <a:buChar char="§"/>
            </a:pPr>
            <a:r>
              <a:rPr lang="ro-RO" sz="1300" b="1" noProof="0" dirty="0">
                <a:latin typeface="Montserrat" panose="00000500000000000000" pitchFamily="2" charset="-18"/>
              </a:rPr>
              <a:t>Navigare securizată</a:t>
            </a:r>
            <a:endParaRPr lang="ro-RO" sz="1300" noProof="0" dirty="0">
              <a:latin typeface="Montserrat" panose="00000500000000000000" pitchFamily="2" charset="-18"/>
            </a:endParaRPr>
          </a:p>
          <a:p>
            <a:pPr marL="171450" indent="-171450" algn="just">
              <a:buFont typeface="Wingdings" panose="05000000000000000000" pitchFamily="2" charset="2"/>
              <a:buChar char="§"/>
            </a:pPr>
            <a:endParaRPr lang="ro-RO" sz="1300" noProof="0" dirty="0">
              <a:latin typeface="Montserrat" panose="00000500000000000000" pitchFamily="2" charset="-18"/>
            </a:endParaRPr>
          </a:p>
          <a:p>
            <a:pPr marL="171450" indent="-171450" algn="just">
              <a:buFont typeface="Wingdings" panose="05000000000000000000" pitchFamily="2" charset="2"/>
              <a:buChar char="§"/>
            </a:pPr>
            <a:r>
              <a:rPr lang="ro-RO" sz="1300" b="1" noProof="0" dirty="0">
                <a:latin typeface="Montserrat" panose="00000500000000000000" pitchFamily="2" charset="-18"/>
              </a:rPr>
              <a:t>Compatibilitate mobilă</a:t>
            </a:r>
            <a:r>
              <a:rPr lang="ro-RO" sz="1300" noProof="0" dirty="0">
                <a:latin typeface="Montserrat" panose="00000500000000000000" pitchFamily="2" charset="-18"/>
              </a:rPr>
              <a:t>: pentru </a:t>
            </a:r>
            <a:r>
              <a:rPr lang="ro-RO" sz="1300" noProof="0" dirty="0" err="1">
                <a:latin typeface="Montserrat" panose="00000500000000000000" pitchFamily="2" charset="-18"/>
              </a:rPr>
              <a:t>smartphone</a:t>
            </a:r>
            <a:r>
              <a:rPr lang="ro-RO" sz="1300" noProof="0" dirty="0">
                <a:latin typeface="Montserrat" panose="00000500000000000000" pitchFamily="2" charset="-18"/>
              </a:rPr>
              <a:t> si tableta</a:t>
            </a:r>
          </a:p>
          <a:p>
            <a:pPr algn="just"/>
            <a:endParaRPr lang="ro-RO" sz="1300" noProof="0" dirty="0">
              <a:latin typeface="Montserrat" panose="00000500000000000000" pitchFamily="2" charset="-18"/>
            </a:endParaRPr>
          </a:p>
        </p:txBody>
      </p:sp>
    </p:spTree>
    <p:extLst>
      <p:ext uri="{BB962C8B-B14F-4D97-AF65-F5344CB8AC3E}">
        <p14:creationId xmlns:p14="http://schemas.microsoft.com/office/powerpoint/2010/main" val="19166494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AD6DB-0313-3F70-69DC-82197A6CD961}"/>
            </a:ext>
          </a:extLst>
        </p:cNvPr>
        <p:cNvGrpSpPr/>
        <p:nvPr/>
      </p:nvGrpSpPr>
      <p:grpSpPr>
        <a:xfrm>
          <a:off x="0" y="0"/>
          <a:ext cx="0" cy="0"/>
          <a:chOff x="0" y="0"/>
          <a:chExt cx="0" cy="0"/>
        </a:xfrm>
      </p:grpSpPr>
      <p:pic>
        <p:nvPicPr>
          <p:cNvPr id="10" name="Imagine 9">
            <a:extLst>
              <a:ext uri="{FF2B5EF4-FFF2-40B4-BE49-F238E27FC236}">
                <a16:creationId xmlns:a16="http://schemas.microsoft.com/office/drawing/2014/main" id="{DDA92BDC-F853-82E4-945F-B51C3899ACFD}"/>
              </a:ext>
            </a:extLst>
          </p:cNvPr>
          <p:cNvPicPr>
            <a:picLocks noChangeAspect="1"/>
          </p:cNvPicPr>
          <p:nvPr/>
        </p:nvPicPr>
        <p:blipFill>
          <a:blip r:embed="rId2"/>
          <a:stretch>
            <a:fillRect/>
          </a:stretch>
        </p:blipFill>
        <p:spPr>
          <a:xfrm>
            <a:off x="10077315" y="1102802"/>
            <a:ext cx="2029521" cy="1029210"/>
          </a:xfrm>
          <a:prstGeom prst="rect">
            <a:avLst/>
          </a:prstGeom>
          <a:ln>
            <a:noFill/>
          </a:ln>
          <a:effectLst>
            <a:outerShdw blurRad="292100" dist="139700" dir="2700000" algn="tl" rotWithShape="0">
              <a:srgbClr val="333333">
                <a:alpha val="65000"/>
              </a:srgbClr>
            </a:outerShdw>
          </a:effectLst>
        </p:spPr>
      </p:pic>
      <p:pic>
        <p:nvPicPr>
          <p:cNvPr id="18" name="Imagine 17">
            <a:extLst>
              <a:ext uri="{FF2B5EF4-FFF2-40B4-BE49-F238E27FC236}">
                <a16:creationId xmlns:a16="http://schemas.microsoft.com/office/drawing/2014/main" id="{DBCE4EC7-4446-8ECB-4845-425A23FFA2EB}"/>
              </a:ext>
            </a:extLst>
          </p:cNvPr>
          <p:cNvPicPr>
            <a:picLocks noChangeAspect="1"/>
          </p:cNvPicPr>
          <p:nvPr/>
        </p:nvPicPr>
        <p:blipFill>
          <a:blip r:embed="rId3"/>
          <a:stretch>
            <a:fillRect/>
          </a:stretch>
        </p:blipFill>
        <p:spPr>
          <a:xfrm>
            <a:off x="85164" y="3462950"/>
            <a:ext cx="7633447" cy="3352896"/>
          </a:xfrm>
          <a:prstGeom prst="rect">
            <a:avLst/>
          </a:prstGeom>
        </p:spPr>
      </p:pic>
      <p:pic>
        <p:nvPicPr>
          <p:cNvPr id="5" name="Imagine 4" descr="O imagine care conține text, captură de ecran&#10;&#10;Conținutul generat de inteligența artificială poate fi incorect.">
            <a:extLst>
              <a:ext uri="{FF2B5EF4-FFF2-40B4-BE49-F238E27FC236}">
                <a16:creationId xmlns:a16="http://schemas.microsoft.com/office/drawing/2014/main" id="{84933ED1-9333-ABAE-2A28-A0E6FFFA7FD4}"/>
              </a:ext>
            </a:extLst>
          </p:cNvPr>
          <p:cNvPicPr>
            <a:picLocks noChangeAspect="1"/>
          </p:cNvPicPr>
          <p:nvPr/>
        </p:nvPicPr>
        <p:blipFill>
          <a:blip r:embed="rId4"/>
          <a:stretch>
            <a:fillRect/>
          </a:stretch>
        </p:blipFill>
        <p:spPr>
          <a:xfrm>
            <a:off x="148682" y="873850"/>
            <a:ext cx="5246628" cy="3271896"/>
          </a:xfrm>
          <a:prstGeom prst="rect">
            <a:avLst/>
          </a:prstGeom>
          <a:ln>
            <a:noFill/>
          </a:ln>
          <a:effectLst>
            <a:outerShdw blurRad="292100" dist="139700" dir="2700000" algn="tl" rotWithShape="0">
              <a:srgbClr val="333333">
                <a:alpha val="65000"/>
              </a:srgbClr>
            </a:outerShdw>
          </a:effectLst>
        </p:spPr>
      </p:pic>
      <p:pic>
        <p:nvPicPr>
          <p:cNvPr id="9" name="Imagine 8">
            <a:extLst>
              <a:ext uri="{FF2B5EF4-FFF2-40B4-BE49-F238E27FC236}">
                <a16:creationId xmlns:a16="http://schemas.microsoft.com/office/drawing/2014/main" id="{624D9985-32E3-C1EB-8255-89C3A1682BC1}"/>
              </a:ext>
            </a:extLst>
          </p:cNvPr>
          <p:cNvPicPr>
            <a:picLocks noChangeAspect="1"/>
          </p:cNvPicPr>
          <p:nvPr/>
        </p:nvPicPr>
        <p:blipFill>
          <a:blip r:embed="rId5"/>
          <a:stretch>
            <a:fillRect/>
          </a:stretch>
        </p:blipFill>
        <p:spPr>
          <a:xfrm>
            <a:off x="8379615" y="200760"/>
            <a:ext cx="2923348" cy="3083004"/>
          </a:xfrm>
          <a:prstGeom prst="rect">
            <a:avLst/>
          </a:prstGeom>
          <a:ln>
            <a:noFill/>
          </a:ln>
          <a:effectLst>
            <a:outerShdw blurRad="292100" dist="139700" dir="2700000" algn="tl" rotWithShape="0">
              <a:srgbClr val="333333">
                <a:alpha val="65000"/>
              </a:srgbClr>
            </a:outerShdw>
          </a:effectLst>
        </p:spPr>
      </p:pic>
      <p:pic>
        <p:nvPicPr>
          <p:cNvPr id="11" name="Imagine 10">
            <a:extLst>
              <a:ext uri="{FF2B5EF4-FFF2-40B4-BE49-F238E27FC236}">
                <a16:creationId xmlns:a16="http://schemas.microsoft.com/office/drawing/2014/main" id="{3F056FBF-0667-CD9D-9B89-943DF2E098AB}"/>
              </a:ext>
            </a:extLst>
          </p:cNvPr>
          <p:cNvPicPr>
            <a:picLocks noChangeAspect="1"/>
          </p:cNvPicPr>
          <p:nvPr/>
        </p:nvPicPr>
        <p:blipFill>
          <a:blip r:embed="rId6"/>
          <a:stretch>
            <a:fillRect/>
          </a:stretch>
        </p:blipFill>
        <p:spPr>
          <a:xfrm>
            <a:off x="6054172" y="188875"/>
            <a:ext cx="2151885" cy="3087946"/>
          </a:xfrm>
          <a:prstGeom prst="rect">
            <a:avLst/>
          </a:prstGeom>
          <a:ln>
            <a:noFill/>
          </a:ln>
          <a:effectLst>
            <a:outerShdw blurRad="292100" dist="139700" dir="2700000" algn="tl" rotWithShape="0">
              <a:srgbClr val="333333">
                <a:alpha val="65000"/>
              </a:srgbClr>
            </a:outerShdw>
          </a:effectLst>
        </p:spPr>
      </p:pic>
      <p:pic>
        <p:nvPicPr>
          <p:cNvPr id="7" name="Imagine 6">
            <a:extLst>
              <a:ext uri="{FF2B5EF4-FFF2-40B4-BE49-F238E27FC236}">
                <a16:creationId xmlns:a16="http://schemas.microsoft.com/office/drawing/2014/main" id="{7C4F3E98-1895-F598-0BC3-71B2CBC4F18E}"/>
              </a:ext>
            </a:extLst>
          </p:cNvPr>
          <p:cNvPicPr>
            <a:picLocks noChangeAspect="1"/>
          </p:cNvPicPr>
          <p:nvPr/>
        </p:nvPicPr>
        <p:blipFill>
          <a:blip r:embed="rId7"/>
          <a:stretch>
            <a:fillRect/>
          </a:stretch>
        </p:blipFill>
        <p:spPr>
          <a:xfrm>
            <a:off x="5256696" y="3264936"/>
            <a:ext cx="6786622" cy="3453193"/>
          </a:xfrm>
          <a:prstGeom prst="rect">
            <a:avLst/>
          </a:prstGeom>
          <a:ln>
            <a:noFill/>
          </a:ln>
          <a:effectLst>
            <a:outerShdw blurRad="292100" dist="139700" dir="2700000" algn="tl" rotWithShape="0">
              <a:srgbClr val="333333">
                <a:alpha val="65000"/>
              </a:srgbClr>
            </a:outerShdw>
          </a:effectLst>
        </p:spPr>
      </p:pic>
      <p:pic>
        <p:nvPicPr>
          <p:cNvPr id="6" name="Imagine 5">
            <a:extLst>
              <a:ext uri="{FF2B5EF4-FFF2-40B4-BE49-F238E27FC236}">
                <a16:creationId xmlns:a16="http://schemas.microsoft.com/office/drawing/2014/main" id="{FFE97CB5-C36A-5297-6C58-F85321EF77E1}"/>
              </a:ext>
            </a:extLst>
          </p:cNvPr>
          <p:cNvPicPr>
            <a:picLocks noChangeAspect="1"/>
          </p:cNvPicPr>
          <p:nvPr/>
        </p:nvPicPr>
        <p:blipFill>
          <a:blip r:embed="rId8"/>
          <a:stretch>
            <a:fillRect/>
          </a:stretch>
        </p:blipFill>
        <p:spPr>
          <a:xfrm>
            <a:off x="85164" y="4145746"/>
            <a:ext cx="2527611" cy="882703"/>
          </a:xfrm>
          <a:prstGeom prst="rect">
            <a:avLst/>
          </a:prstGeom>
        </p:spPr>
      </p:pic>
    </p:spTree>
    <p:extLst>
      <p:ext uri="{BB962C8B-B14F-4D97-AF65-F5344CB8AC3E}">
        <p14:creationId xmlns:p14="http://schemas.microsoft.com/office/powerpoint/2010/main" val="14637023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72CA2-A6F8-2124-4F39-E446B5744169}"/>
            </a:ext>
          </a:extLst>
        </p:cNvPr>
        <p:cNvGrpSpPr/>
        <p:nvPr/>
      </p:nvGrpSpPr>
      <p:grpSpPr>
        <a:xfrm>
          <a:off x="0" y="0"/>
          <a:ext cx="0" cy="0"/>
          <a:chOff x="0" y="0"/>
          <a:chExt cx="0" cy="0"/>
        </a:xfrm>
      </p:grpSpPr>
      <p:pic>
        <p:nvPicPr>
          <p:cNvPr id="9" name="Imagine 8" descr="O imagine care conține îmbrăcăminte, captură de ecran, om, persoană">
            <a:extLst>
              <a:ext uri="{FF2B5EF4-FFF2-40B4-BE49-F238E27FC236}">
                <a16:creationId xmlns:a16="http://schemas.microsoft.com/office/drawing/2014/main" id="{0C630951-89BD-1214-B8BC-9A95383DA219}"/>
              </a:ext>
            </a:extLst>
          </p:cNvPr>
          <p:cNvPicPr>
            <a:picLocks noChangeAspect="1"/>
          </p:cNvPicPr>
          <p:nvPr/>
        </p:nvPicPr>
        <p:blipFill>
          <a:blip r:embed="rId3"/>
          <a:stretch>
            <a:fillRect/>
          </a:stretch>
        </p:blipFill>
        <p:spPr>
          <a:xfrm>
            <a:off x="6030581" y="418964"/>
            <a:ext cx="6266508" cy="6266508"/>
          </a:xfrm>
          <a:prstGeom prst="rect">
            <a:avLst/>
          </a:prstGeom>
        </p:spPr>
      </p:pic>
      <p:sp>
        <p:nvSpPr>
          <p:cNvPr id="2" name="Title 1">
            <a:extLst>
              <a:ext uri="{FF2B5EF4-FFF2-40B4-BE49-F238E27FC236}">
                <a16:creationId xmlns:a16="http://schemas.microsoft.com/office/drawing/2014/main" id="{F581E284-A27D-9E6D-F36F-DF969C9176A7}"/>
              </a:ext>
            </a:extLst>
          </p:cNvPr>
          <p:cNvSpPr txBox="1">
            <a:spLocks/>
          </p:cNvSpPr>
          <p:nvPr/>
        </p:nvSpPr>
        <p:spPr>
          <a:xfrm>
            <a:off x="403780" y="172528"/>
            <a:ext cx="7696466"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IX.2. vizibilitatea </a:t>
            </a:r>
            <a:r>
              <a:rPr lang="ro-RO" sz="1800" b="1" noProof="0" dirty="0" err="1">
                <a:solidFill>
                  <a:schemeClr val="tx1"/>
                </a:solidFill>
                <a:latin typeface="Montserrat" panose="00000500000000000000" pitchFamily="2" charset="-18"/>
              </a:rPr>
              <a:t>icj</a:t>
            </a:r>
            <a:r>
              <a:rPr lang="ro-RO" sz="1800" b="1" noProof="0" dirty="0">
                <a:solidFill>
                  <a:schemeClr val="tx1"/>
                </a:solidFill>
                <a:latin typeface="Montserrat" panose="00000500000000000000" pitchFamily="2" charset="-18"/>
              </a:rPr>
              <a:t> și a activităților sale</a:t>
            </a:r>
          </a:p>
        </p:txBody>
      </p:sp>
      <p:sp>
        <p:nvSpPr>
          <p:cNvPr id="5" name="CasetăText 4">
            <a:extLst>
              <a:ext uri="{FF2B5EF4-FFF2-40B4-BE49-F238E27FC236}">
                <a16:creationId xmlns:a16="http://schemas.microsoft.com/office/drawing/2014/main" id="{87112265-0878-5A90-4091-E57383F8EE1E}"/>
              </a:ext>
            </a:extLst>
          </p:cNvPr>
          <p:cNvSpPr txBox="1"/>
          <p:nvPr/>
        </p:nvSpPr>
        <p:spPr>
          <a:xfrm>
            <a:off x="318923" y="865962"/>
            <a:ext cx="7781323" cy="6924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ro-RO" sz="1300" b="1" dirty="0">
                <a:solidFill>
                  <a:schemeClr val="accent1"/>
                </a:solidFill>
                <a:latin typeface="Montserrat" panose="00000500000000000000" pitchFamily="2" charset="-18"/>
              </a:rPr>
              <a:t>Lansarea noului website al ICJ (icj.ro)</a:t>
            </a:r>
          </a:p>
          <a:p>
            <a:pPr algn="just"/>
            <a:endParaRPr lang="ro-RO" sz="1300" b="1" dirty="0">
              <a:solidFill>
                <a:schemeClr val="accent1"/>
              </a:solidFill>
              <a:latin typeface="Montserrat" panose="00000500000000000000" pitchFamily="2" charset="-18"/>
            </a:endParaRPr>
          </a:p>
          <a:p>
            <a:pPr algn="just"/>
            <a:r>
              <a:rPr lang="ro-RO" sz="1300" b="1" noProof="0" dirty="0">
                <a:solidFill>
                  <a:schemeClr val="accent1"/>
                </a:solidFill>
                <a:latin typeface="Montserrat" panose="00000500000000000000" pitchFamily="2" charset="-18"/>
              </a:rPr>
              <a:t>Lansarea noului website al Revistei „Studii și Cercetări Juridice” (rscj.ro)</a:t>
            </a:r>
            <a:endParaRPr lang="ro-RO" sz="1300" noProof="0" dirty="0">
              <a:latin typeface="Montserrat" panose="00000500000000000000" pitchFamily="2" charset="-18"/>
            </a:endParaRPr>
          </a:p>
        </p:txBody>
      </p:sp>
      <p:sp>
        <p:nvSpPr>
          <p:cNvPr id="7" name="CasetăText 6">
            <a:extLst>
              <a:ext uri="{FF2B5EF4-FFF2-40B4-BE49-F238E27FC236}">
                <a16:creationId xmlns:a16="http://schemas.microsoft.com/office/drawing/2014/main" id="{972F111D-C2AA-FB82-9BF0-D7ADACA70BA2}"/>
              </a:ext>
            </a:extLst>
          </p:cNvPr>
          <p:cNvSpPr txBox="1"/>
          <p:nvPr/>
        </p:nvSpPr>
        <p:spPr>
          <a:xfrm>
            <a:off x="318923" y="1791825"/>
            <a:ext cx="7781323" cy="477053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buFontTx/>
              <a:buChar char="-"/>
            </a:pPr>
            <a:r>
              <a:rPr lang="ro-RO" sz="1600" dirty="0">
                <a:solidFill>
                  <a:schemeClr val="accent6"/>
                </a:solidFill>
                <a:latin typeface="Montserrat" panose="00000500000000000000" pitchFamily="2" charset="-18"/>
              </a:rPr>
              <a:t>r</a:t>
            </a:r>
            <a:r>
              <a:rPr lang="ro-RO" sz="1600" noProof="0" dirty="0" err="1">
                <a:solidFill>
                  <a:schemeClr val="accent6"/>
                </a:solidFill>
                <a:latin typeface="Montserrat" panose="00000500000000000000" pitchFamily="2" charset="-18"/>
              </a:rPr>
              <a:t>evista</a:t>
            </a:r>
            <a:r>
              <a:rPr lang="ro-RO" sz="1600" noProof="0" dirty="0">
                <a:solidFill>
                  <a:schemeClr val="accent6"/>
                </a:solidFill>
                <a:latin typeface="Montserrat" panose="00000500000000000000" pitchFamily="2" charset="-18"/>
              </a:rPr>
              <a:t> ”Studii și Cercetări Juridice” - acces deschis</a:t>
            </a:r>
          </a:p>
          <a:p>
            <a:pPr marL="285750" indent="-285750" algn="just">
              <a:buFontTx/>
              <a:buChar char="-"/>
            </a:pPr>
            <a:endParaRPr lang="ro-RO" sz="1600" noProof="0" dirty="0">
              <a:solidFill>
                <a:schemeClr val="accent6"/>
              </a:solidFill>
              <a:latin typeface="Montserrat" panose="00000500000000000000" pitchFamily="2" charset="-18"/>
            </a:endParaRPr>
          </a:p>
          <a:p>
            <a:pPr marL="285750" indent="-285750" algn="just">
              <a:buFontTx/>
              <a:buChar char="-"/>
            </a:pPr>
            <a:r>
              <a:rPr lang="ro-RO" sz="1600" noProof="0" dirty="0">
                <a:solidFill>
                  <a:schemeClr val="accent6"/>
                </a:solidFill>
                <a:latin typeface="Montserrat" panose="00000500000000000000" pitchFamily="2" charset="-18"/>
              </a:rPr>
              <a:t>postări pe website-</a:t>
            </a:r>
            <a:r>
              <a:rPr lang="ro-RO" sz="1600" noProof="0" dirty="0" err="1">
                <a:solidFill>
                  <a:schemeClr val="accent6"/>
                </a:solidFill>
                <a:latin typeface="Montserrat" panose="00000500000000000000" pitchFamily="2" charset="-18"/>
              </a:rPr>
              <a:t>ul</a:t>
            </a:r>
            <a:r>
              <a:rPr lang="ro-RO" sz="1600" noProof="0" dirty="0">
                <a:solidFill>
                  <a:schemeClr val="accent6"/>
                </a:solidFill>
                <a:latin typeface="Montserrat" panose="00000500000000000000" pitchFamily="2" charset="-18"/>
              </a:rPr>
              <a:t> ICJ</a:t>
            </a:r>
          </a:p>
          <a:p>
            <a:pPr marL="285750" indent="-285750" algn="just">
              <a:buFontTx/>
              <a:buChar char="-"/>
            </a:pPr>
            <a:endParaRPr lang="ro-RO" sz="1600" noProof="0" dirty="0">
              <a:solidFill>
                <a:schemeClr val="accent6"/>
              </a:solidFill>
              <a:latin typeface="Montserrat" panose="00000500000000000000" pitchFamily="2" charset="-18"/>
            </a:endParaRPr>
          </a:p>
          <a:p>
            <a:pPr marL="285750" indent="-285750" algn="just">
              <a:buFontTx/>
              <a:buChar char="-"/>
            </a:pPr>
            <a:r>
              <a:rPr lang="ro-RO" sz="1600" noProof="0" dirty="0">
                <a:solidFill>
                  <a:schemeClr val="accent6"/>
                </a:solidFill>
                <a:latin typeface="Montserrat" panose="00000500000000000000" pitchFamily="2" charset="-18"/>
              </a:rPr>
              <a:t>postări pe website-</a:t>
            </a:r>
            <a:r>
              <a:rPr lang="ro-RO" sz="1600" noProof="0" dirty="0" err="1">
                <a:solidFill>
                  <a:schemeClr val="accent6"/>
                </a:solidFill>
                <a:latin typeface="Montserrat" panose="00000500000000000000" pitchFamily="2" charset="-18"/>
              </a:rPr>
              <a:t>ul</a:t>
            </a:r>
            <a:r>
              <a:rPr lang="ro-RO" sz="1600" noProof="0" dirty="0">
                <a:solidFill>
                  <a:schemeClr val="accent6"/>
                </a:solidFill>
                <a:latin typeface="Montserrat" panose="00000500000000000000" pitchFamily="2" charset="-18"/>
              </a:rPr>
              <a:t> Academiei Române</a:t>
            </a:r>
          </a:p>
          <a:p>
            <a:pPr marL="285750" indent="-285750" algn="just">
              <a:buFontTx/>
              <a:buChar char="-"/>
            </a:pPr>
            <a:endParaRPr lang="ro-RO" sz="1600" noProof="0" dirty="0">
              <a:solidFill>
                <a:schemeClr val="accent6"/>
              </a:solidFill>
              <a:latin typeface="Montserrat" panose="00000500000000000000" pitchFamily="2" charset="-18"/>
            </a:endParaRPr>
          </a:p>
          <a:p>
            <a:pPr marL="285750" indent="-285750" algn="just">
              <a:buFontTx/>
              <a:buChar char="-"/>
            </a:pPr>
            <a:r>
              <a:rPr lang="ro-RO" sz="1600" noProof="0" dirty="0">
                <a:solidFill>
                  <a:schemeClr val="accent6"/>
                </a:solidFill>
                <a:latin typeface="Montserrat" panose="00000500000000000000" pitchFamily="2" charset="-18"/>
              </a:rPr>
              <a:t>postări pe pagina de Facebook ICJ</a:t>
            </a:r>
          </a:p>
          <a:p>
            <a:pPr marL="285750" indent="-285750" algn="just">
              <a:buFontTx/>
              <a:buChar char="-"/>
            </a:pPr>
            <a:endParaRPr lang="ro-RO" sz="1600" noProof="0" dirty="0">
              <a:solidFill>
                <a:schemeClr val="accent6"/>
              </a:solidFill>
              <a:latin typeface="Montserrat" panose="00000500000000000000" pitchFamily="2" charset="-18"/>
            </a:endParaRPr>
          </a:p>
          <a:p>
            <a:pPr marL="285750" indent="-285750" algn="just">
              <a:buFontTx/>
              <a:buChar char="-"/>
            </a:pPr>
            <a:r>
              <a:rPr lang="ro-RO" sz="1600" noProof="0" dirty="0">
                <a:solidFill>
                  <a:schemeClr val="accent6"/>
                </a:solidFill>
                <a:latin typeface="Montserrat" panose="00000500000000000000" pitchFamily="2" charset="-18"/>
              </a:rPr>
              <a:t>deschiderea paginii </a:t>
            </a:r>
            <a:r>
              <a:rPr lang="ro-RO" sz="1600" noProof="0" dirty="0" err="1">
                <a:solidFill>
                  <a:schemeClr val="accent6"/>
                </a:solidFill>
                <a:latin typeface="Montserrat" panose="00000500000000000000" pitchFamily="2" charset="-18"/>
              </a:rPr>
              <a:t>LinkedIn</a:t>
            </a:r>
            <a:r>
              <a:rPr lang="ro-RO" sz="1600" noProof="0" dirty="0">
                <a:solidFill>
                  <a:schemeClr val="accent6"/>
                </a:solidFill>
                <a:latin typeface="Montserrat" panose="00000500000000000000" pitchFamily="2" charset="-18"/>
              </a:rPr>
              <a:t> ICJ</a:t>
            </a:r>
          </a:p>
          <a:p>
            <a:pPr marL="285750" indent="-285750" algn="just">
              <a:buFontTx/>
              <a:buChar char="-"/>
            </a:pPr>
            <a:endParaRPr lang="ro-RO" sz="1600" noProof="0" dirty="0">
              <a:solidFill>
                <a:schemeClr val="accent6"/>
              </a:solidFill>
              <a:latin typeface="Montserrat" panose="00000500000000000000" pitchFamily="2" charset="-18"/>
            </a:endParaRPr>
          </a:p>
          <a:p>
            <a:pPr marL="285750" indent="-285750" algn="just">
              <a:buFontTx/>
              <a:buChar char="-"/>
            </a:pPr>
            <a:r>
              <a:rPr lang="ro-RO" sz="1600" noProof="0" dirty="0">
                <a:solidFill>
                  <a:schemeClr val="accent6"/>
                </a:solidFill>
                <a:latin typeface="Montserrat" panose="00000500000000000000" pitchFamily="2" charset="-18"/>
              </a:rPr>
              <a:t>postări pe portalul www.universuljuridic.ro, www.juridice.ro și în presă</a:t>
            </a:r>
          </a:p>
          <a:p>
            <a:pPr marL="285750" indent="-285750" algn="just">
              <a:buFontTx/>
              <a:buChar char="-"/>
            </a:pPr>
            <a:endParaRPr lang="ro-RO" sz="1600" noProof="0" dirty="0">
              <a:solidFill>
                <a:schemeClr val="accent6"/>
              </a:solidFill>
              <a:latin typeface="Montserrat" panose="00000500000000000000" pitchFamily="2" charset="-18"/>
            </a:endParaRPr>
          </a:p>
          <a:p>
            <a:pPr marL="285750" indent="-285750" algn="just">
              <a:buFontTx/>
              <a:buChar char="-"/>
            </a:pPr>
            <a:r>
              <a:rPr lang="ro-RO" sz="1600" noProof="0" dirty="0">
                <a:solidFill>
                  <a:schemeClr val="accent6"/>
                </a:solidFill>
                <a:latin typeface="Montserrat" panose="00000500000000000000" pitchFamily="2" charset="-18"/>
              </a:rPr>
              <a:t>transmisiunea live a unor evenimente ICJ pe portalul </a:t>
            </a:r>
            <a:r>
              <a:rPr lang="ro-RO" sz="1600" noProof="0" dirty="0">
                <a:solidFill>
                  <a:schemeClr val="accent6"/>
                </a:solidFill>
                <a:latin typeface="Montserrat" panose="00000500000000000000" pitchFamily="2" charset="-18"/>
                <a:hlinkClick r:id="rId4"/>
              </a:rPr>
              <a:t>www.universuljuridic.ro</a:t>
            </a:r>
            <a:endParaRPr lang="ro-RO" sz="1600" noProof="0" dirty="0">
              <a:solidFill>
                <a:schemeClr val="accent6"/>
              </a:solidFill>
              <a:latin typeface="Montserrat" panose="00000500000000000000" pitchFamily="2" charset="-18"/>
            </a:endParaRPr>
          </a:p>
          <a:p>
            <a:pPr marL="285750" indent="-285750" algn="just">
              <a:buFontTx/>
              <a:buChar char="-"/>
            </a:pPr>
            <a:endParaRPr lang="ro-RO" sz="1600" noProof="0" dirty="0">
              <a:solidFill>
                <a:schemeClr val="accent6"/>
              </a:solidFill>
              <a:latin typeface="Montserrat" panose="00000500000000000000" pitchFamily="2" charset="-18"/>
            </a:endParaRPr>
          </a:p>
          <a:p>
            <a:pPr marL="285750" indent="-285750" algn="just">
              <a:buFontTx/>
              <a:buChar char="-"/>
            </a:pPr>
            <a:r>
              <a:rPr lang="ro-RO" sz="1600" noProof="0" dirty="0">
                <a:solidFill>
                  <a:schemeClr val="accent6"/>
                </a:solidFill>
                <a:latin typeface="Montserrat" panose="00000500000000000000" pitchFamily="2" charset="-18"/>
              </a:rPr>
              <a:t>postarea de materiale de tip ”post eveniment” pe portalul </a:t>
            </a:r>
            <a:r>
              <a:rPr lang="ro-RO" sz="1600" noProof="0" dirty="0">
                <a:solidFill>
                  <a:schemeClr val="accent6"/>
                </a:solidFill>
                <a:latin typeface="Montserrat" panose="00000500000000000000" pitchFamily="2" charset="-18"/>
                <a:hlinkClick r:id="rId4"/>
              </a:rPr>
              <a:t>www.universuljuridic.ro</a:t>
            </a:r>
            <a:endParaRPr lang="ro-RO" sz="1600" noProof="0" dirty="0">
              <a:solidFill>
                <a:schemeClr val="accent6"/>
              </a:solidFill>
              <a:latin typeface="Montserrat" panose="00000500000000000000" pitchFamily="2" charset="-18"/>
            </a:endParaRPr>
          </a:p>
          <a:p>
            <a:pPr marL="285750" indent="-285750" algn="just">
              <a:buFontTx/>
              <a:buChar char="-"/>
            </a:pPr>
            <a:endParaRPr lang="ro-RO" sz="1600" noProof="0" dirty="0">
              <a:solidFill>
                <a:schemeClr val="accent6"/>
              </a:solidFill>
              <a:latin typeface="Montserrat" panose="00000500000000000000" pitchFamily="2" charset="-18"/>
            </a:endParaRPr>
          </a:p>
          <a:p>
            <a:pPr algn="just"/>
            <a:r>
              <a:rPr lang="ro-RO" sz="1600" noProof="0" dirty="0">
                <a:solidFill>
                  <a:schemeClr val="accent6"/>
                </a:solidFill>
                <a:latin typeface="Montserrat" panose="00000500000000000000" pitchFamily="2" charset="-18"/>
              </a:rPr>
              <a:t>- realizarea de materiale promoționale</a:t>
            </a:r>
          </a:p>
        </p:txBody>
      </p:sp>
    </p:spTree>
    <p:extLst>
      <p:ext uri="{BB962C8B-B14F-4D97-AF65-F5344CB8AC3E}">
        <p14:creationId xmlns:p14="http://schemas.microsoft.com/office/powerpoint/2010/main" val="41543153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6EE07-1D5E-2B54-1E70-F6463B479A02}"/>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07ADAE5-A68E-1AE8-D4CC-E797E1F16AED}"/>
              </a:ext>
            </a:extLst>
          </p:cNvPr>
          <p:cNvSpPr txBox="1">
            <a:spLocks/>
          </p:cNvSpPr>
          <p:nvPr/>
        </p:nvSpPr>
        <p:spPr>
          <a:xfrm>
            <a:off x="4688543" y="1744567"/>
            <a:ext cx="7110988" cy="33688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r>
              <a:rPr lang="ro-RO" sz="4000" b="1" noProof="0" dirty="0">
                <a:solidFill>
                  <a:schemeClr val="accent2"/>
                </a:solidFill>
                <a:latin typeface="Montserrat" panose="00000500000000000000" pitchFamily="2" charset="-18"/>
              </a:rPr>
              <a:t>X</a:t>
            </a:r>
          </a:p>
          <a:p>
            <a:pPr algn="ctr"/>
            <a:endParaRPr lang="ro-RO" sz="4000" b="1" noProof="0" dirty="0">
              <a:solidFill>
                <a:schemeClr val="accent2"/>
              </a:solidFill>
              <a:latin typeface="Montserrat" panose="00000500000000000000" pitchFamily="2" charset="-18"/>
            </a:endParaRPr>
          </a:p>
          <a:p>
            <a:pPr algn="ctr"/>
            <a:r>
              <a:rPr lang="ro-RO" sz="4000" b="1" noProof="0" dirty="0">
                <a:solidFill>
                  <a:schemeClr val="accent2"/>
                </a:solidFill>
                <a:latin typeface="Montserrat" panose="00000500000000000000" pitchFamily="2" charset="-18"/>
              </a:rPr>
              <a:t>Ordinul de încadrare în Clasa a II-a de Performanță</a:t>
            </a:r>
          </a:p>
        </p:txBody>
      </p:sp>
    </p:spTree>
    <p:extLst>
      <p:ext uri="{BB962C8B-B14F-4D97-AF65-F5344CB8AC3E}">
        <p14:creationId xmlns:p14="http://schemas.microsoft.com/office/powerpoint/2010/main" val="1691176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6C95A-7B75-707A-17A0-F3D58AF6D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CA5B3-3EFE-B350-EF0A-DE4760C9F914}"/>
              </a:ext>
            </a:extLst>
          </p:cNvPr>
          <p:cNvSpPr txBox="1">
            <a:spLocks/>
          </p:cNvSpPr>
          <p:nvPr/>
        </p:nvSpPr>
        <p:spPr>
          <a:xfrm>
            <a:off x="403780" y="172528"/>
            <a:ext cx="7696466"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X.1. Încadrarea ICJ în Clasa a II-a de performanță</a:t>
            </a:r>
          </a:p>
        </p:txBody>
      </p:sp>
      <p:sp>
        <p:nvSpPr>
          <p:cNvPr id="7" name="CasetăText 6">
            <a:extLst>
              <a:ext uri="{FF2B5EF4-FFF2-40B4-BE49-F238E27FC236}">
                <a16:creationId xmlns:a16="http://schemas.microsoft.com/office/drawing/2014/main" id="{2F421310-854C-6BF0-0A33-0CF7887EE940}"/>
              </a:ext>
            </a:extLst>
          </p:cNvPr>
          <p:cNvSpPr txBox="1"/>
          <p:nvPr/>
        </p:nvSpPr>
        <p:spPr>
          <a:xfrm>
            <a:off x="403780" y="982176"/>
            <a:ext cx="7696466" cy="542456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o-RO" sz="1200" b="1" noProof="0" dirty="0">
                <a:solidFill>
                  <a:schemeClr val="accent1"/>
                </a:solidFill>
                <a:latin typeface="Montserrat" panose="00000500000000000000" pitchFamily="2" charset="-18"/>
              </a:rPr>
              <a:t>COMUNICAT</a:t>
            </a:r>
          </a:p>
          <a:p>
            <a:pPr algn="just"/>
            <a:r>
              <a:rPr lang="ro-RO" sz="1200" noProof="0" dirty="0">
                <a:latin typeface="Montserrat" panose="00000500000000000000" pitchFamily="2" charset="-18"/>
              </a:rPr>
              <a:t>Încadrarea Institutului de Cercetări Juridice „Acad. Andrei Rădulescu” în clasa a II-a de performanță, prin Ordinul ministrului educației și cercetării nr. 3171 din 4 februarie 2026, reprezintă o recunoaștere instituțională a eforturilor depuse în ultimii ani pentru consolidarea cercetării juridice fundamentale și aplicative la standarde academice înalte. Evaluarea a avut la bază raportul de autoevaluare pentru perioada 2020 - 2024, care reflectă activitatea științifică susținută a Institutului: publicarea de lucrări de amploare, contribuții doctrinare majore, organizarea unui număr semnificativ de manifestări științifice naționale și internaționale, dezvoltarea parteneriatelor academice și implicarea activă în rețele europene de cercetare.</a:t>
            </a:r>
          </a:p>
          <a:p>
            <a:pPr algn="just"/>
            <a:endParaRPr lang="ro-RO" sz="1200" noProof="0" dirty="0">
              <a:latin typeface="Montserrat" panose="00000500000000000000" pitchFamily="2" charset="-18"/>
            </a:endParaRPr>
          </a:p>
          <a:p>
            <a:pPr algn="just"/>
            <a:r>
              <a:rPr lang="ro-RO" sz="1200" noProof="0" dirty="0">
                <a:latin typeface="Montserrat" panose="00000500000000000000" pitchFamily="2" charset="-18"/>
              </a:rPr>
              <a:t>Această încadrare confirmă stabilitatea instituțională, capacitatea de producție științifică și relevanța publică a Institutului, dar, în același timp, reprezintă un punct de plecare pentru o etapă superioară de dezvoltare. Prin proiectul managerial asumat, viziunea conducerii Institutului este clar orientată către redobândirea rolului de lider național în cercetarea juridică fundamentală și coordonator al acestei activități la nivel național.</a:t>
            </a:r>
          </a:p>
          <a:p>
            <a:pPr algn="just"/>
            <a:endParaRPr lang="ro-RO" sz="1200" noProof="0" dirty="0">
              <a:latin typeface="Montserrat" panose="00000500000000000000" pitchFamily="2" charset="-18"/>
            </a:endParaRPr>
          </a:p>
          <a:p>
            <a:pPr algn="just"/>
            <a:r>
              <a:rPr lang="ro-RO" sz="1200" noProof="0" dirty="0">
                <a:latin typeface="Montserrat" panose="00000500000000000000" pitchFamily="2" charset="-18"/>
              </a:rPr>
              <a:t>Noua Lege nr. 183/2024 privind statutul personalului de cercetare creează un cadru favorabil modernizării sistemului CDI, stimulării performanței și atragerii de capital uman înalt calificat, aspecte pe care Institutul le va valorifica în mod activ în perioada următoare. Prin urmare, încadrarea în clasa a II-a de performanță nu este percepută ca un rezultat final, ci ca o etapă intermediară într-un proces de reafirmare și consolidare instituțională. Obiectivul strategic al Institutului este continuarea progresului științific și administrativ astfel încât, la următoarea evaluare, să fie atins standardul necesar încadrării în clasa I de performanță.</a:t>
            </a:r>
          </a:p>
          <a:p>
            <a:pPr algn="just"/>
            <a:endParaRPr lang="ro-RO" sz="1200" noProof="0" dirty="0">
              <a:latin typeface="Montserrat" panose="00000500000000000000" pitchFamily="2" charset="-18"/>
            </a:endParaRPr>
          </a:p>
          <a:p>
            <a:pPr algn="just"/>
            <a:r>
              <a:rPr lang="ro-RO" sz="1200" noProof="0" dirty="0">
                <a:latin typeface="Montserrat" panose="00000500000000000000" pitchFamily="2" charset="-18"/>
              </a:rPr>
              <a:t>Institutul de Cercetări Juridice „Acad. Andrei Rădulescu” își reafirmă angajamentul pentru rigoare științifică, obiectivitate doctrinară, deschidere instituțională și contribuție activă la dezvoltarea statului de drept și a culturii juridice românești, în consonanță cu misiunea Academiei Române și cu exigențele Spațiului European de Cercetare.</a:t>
            </a:r>
          </a:p>
          <a:p>
            <a:pPr algn="just"/>
            <a:endParaRPr lang="ro-RO" sz="1050" noProof="0" dirty="0">
              <a:latin typeface="Montserrat" panose="00000500000000000000" pitchFamily="2" charset="-18"/>
            </a:endParaRPr>
          </a:p>
        </p:txBody>
      </p:sp>
      <p:pic>
        <p:nvPicPr>
          <p:cNvPr id="4" name="Imagine 3" descr="O imagine care conține text, scrisoare, captură de ecran, Font&#10;&#10;Conținutul generat de inteligența artificială poate fi incorect.">
            <a:extLst>
              <a:ext uri="{FF2B5EF4-FFF2-40B4-BE49-F238E27FC236}">
                <a16:creationId xmlns:a16="http://schemas.microsoft.com/office/drawing/2014/main" id="{0EEEDEA6-EC97-F217-390B-0C97CDC1D06E}"/>
              </a:ext>
            </a:extLst>
          </p:cNvPr>
          <p:cNvPicPr>
            <a:picLocks noChangeAspect="1"/>
          </p:cNvPicPr>
          <p:nvPr/>
        </p:nvPicPr>
        <p:blipFill>
          <a:blip r:embed="rId3"/>
          <a:stretch>
            <a:fillRect/>
          </a:stretch>
        </p:blipFill>
        <p:spPr>
          <a:xfrm>
            <a:off x="8200496" y="1017495"/>
            <a:ext cx="3904234" cy="5598459"/>
          </a:xfrm>
          <a:prstGeom prst="rect">
            <a:avLst/>
          </a:prstGeom>
        </p:spPr>
      </p:pic>
    </p:spTree>
    <p:extLst>
      <p:ext uri="{BB962C8B-B14F-4D97-AF65-F5344CB8AC3E}">
        <p14:creationId xmlns:p14="http://schemas.microsoft.com/office/powerpoint/2010/main" val="6733421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AA9CE-2A99-7243-9091-3B58D50473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43AA88-8201-507C-3ACB-5042655C7714}"/>
              </a:ext>
            </a:extLst>
          </p:cNvPr>
          <p:cNvSpPr txBox="1">
            <a:spLocks/>
          </p:cNvSpPr>
          <p:nvPr/>
        </p:nvSpPr>
        <p:spPr>
          <a:xfrm>
            <a:off x="403779" y="172529"/>
            <a:ext cx="11110672" cy="46231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X.2. Raportul de evaluare care a stat la baza emiterii Ordinului</a:t>
            </a:r>
          </a:p>
        </p:txBody>
      </p:sp>
      <p:sp>
        <p:nvSpPr>
          <p:cNvPr id="7" name="CasetăText 6">
            <a:extLst>
              <a:ext uri="{FF2B5EF4-FFF2-40B4-BE49-F238E27FC236}">
                <a16:creationId xmlns:a16="http://schemas.microsoft.com/office/drawing/2014/main" id="{AAE2423A-CCB0-3A89-739C-70E82ACBB158}"/>
              </a:ext>
            </a:extLst>
          </p:cNvPr>
          <p:cNvSpPr txBox="1"/>
          <p:nvPr/>
        </p:nvSpPr>
        <p:spPr>
          <a:xfrm>
            <a:off x="403779" y="751323"/>
            <a:ext cx="5525259" cy="607089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o-RO" sz="1050" b="1" noProof="0" dirty="0">
                <a:solidFill>
                  <a:schemeClr val="accent1"/>
                </a:solidFill>
                <a:latin typeface="Montserrat" panose="00000500000000000000" pitchFamily="2" charset="-18"/>
              </a:rPr>
              <a:t>Puncte tari</a:t>
            </a:r>
          </a:p>
          <a:p>
            <a:pPr marL="171450" indent="-171450" algn="just">
              <a:buFont typeface="Wingdings" panose="05000000000000000000" pitchFamily="2" charset="2"/>
              <a:buChar char="ü"/>
            </a:pPr>
            <a:r>
              <a:rPr lang="ro-RO" sz="1050" b="1" dirty="0">
                <a:latin typeface="Montserrat" panose="00000500000000000000" pitchFamily="2" charset="-18"/>
              </a:rPr>
              <a:t>Institutul este recunoscut </a:t>
            </a:r>
            <a:r>
              <a:rPr lang="ro-RO" sz="1050" dirty="0">
                <a:latin typeface="Montserrat" panose="00000500000000000000" pitchFamily="2" charset="-18"/>
              </a:rPr>
              <a:t>în peisajul cercetării juridice din România</a:t>
            </a:r>
          </a:p>
          <a:p>
            <a:pPr marL="171450" indent="-171450" algn="just">
              <a:buFont typeface="Wingdings" panose="05000000000000000000" pitchFamily="2" charset="2"/>
              <a:buChar char="ü"/>
            </a:pPr>
            <a:r>
              <a:rPr lang="ro-RO" sz="1050" b="1" noProof="0" dirty="0">
                <a:latin typeface="Montserrat" panose="00000500000000000000" pitchFamily="2" charset="-18"/>
              </a:rPr>
              <a:t>capacitatea de a deveni </a:t>
            </a:r>
            <a:r>
              <a:rPr lang="ro-RO" sz="1050" noProof="0" dirty="0">
                <a:latin typeface="Montserrat" panose="00000500000000000000" pitchFamily="2" charset="-18"/>
              </a:rPr>
              <a:t>un lider național și un jucător european în cercetarea juridică</a:t>
            </a:r>
          </a:p>
          <a:p>
            <a:pPr marL="171450" indent="-171450" algn="just">
              <a:buFont typeface="Wingdings" panose="05000000000000000000" pitchFamily="2" charset="2"/>
              <a:buChar char="ü"/>
            </a:pPr>
            <a:r>
              <a:rPr lang="ro-RO" sz="1050" noProof="0" dirty="0">
                <a:latin typeface="Montserrat" panose="00000500000000000000" pitchFamily="2" charset="-18"/>
              </a:rPr>
              <a:t>activitatea desfășurată </a:t>
            </a:r>
            <a:r>
              <a:rPr lang="ro-RO" sz="1050" b="1" noProof="0" dirty="0">
                <a:latin typeface="Montserrat" panose="00000500000000000000" pitchFamily="2" charset="-18"/>
              </a:rPr>
              <a:t>răspunde intereselor publice </a:t>
            </a:r>
            <a:r>
              <a:rPr lang="ro-RO" sz="1050" noProof="0" dirty="0">
                <a:latin typeface="Montserrat" panose="00000500000000000000" pitchFamily="2" charset="-18"/>
              </a:rPr>
              <a:t>de importanță națională sau locală</a:t>
            </a:r>
          </a:p>
          <a:p>
            <a:pPr marL="171450" indent="-171450" algn="just">
              <a:buFont typeface="Wingdings" panose="05000000000000000000" pitchFamily="2" charset="2"/>
              <a:buChar char="ü"/>
            </a:pPr>
            <a:r>
              <a:rPr lang="ro-RO" sz="1050" noProof="0" dirty="0">
                <a:latin typeface="Montserrat" panose="00000500000000000000" pitchFamily="2" charset="-18"/>
              </a:rPr>
              <a:t>grad rezonabil de </a:t>
            </a:r>
            <a:r>
              <a:rPr lang="ro-RO" sz="1050" b="1" noProof="0" dirty="0">
                <a:latin typeface="Montserrat" panose="00000500000000000000" pitchFamily="2" charset="-18"/>
              </a:rPr>
              <a:t>corelare</a:t>
            </a:r>
            <a:r>
              <a:rPr lang="ro-RO" sz="1050" noProof="0" dirty="0">
                <a:latin typeface="Montserrat" panose="00000500000000000000" pitchFamily="2" charset="-18"/>
              </a:rPr>
              <a:t> a obiectivelor științifice și instituționale cu tendințele relevante din domeniul științific al organizației și cu nevoile societale</a:t>
            </a:r>
          </a:p>
          <a:p>
            <a:pPr marL="171450" indent="-171450" algn="just">
              <a:buFont typeface="Wingdings" panose="05000000000000000000" pitchFamily="2" charset="2"/>
              <a:buChar char="ü"/>
            </a:pPr>
            <a:r>
              <a:rPr lang="ro-RO" sz="1050" b="1" noProof="0" dirty="0">
                <a:latin typeface="Montserrat" panose="00000500000000000000" pitchFamily="2" charset="-18"/>
              </a:rPr>
              <a:t>experiență</a:t>
            </a:r>
            <a:r>
              <a:rPr lang="ro-RO" sz="1050" noProof="0" dirty="0">
                <a:latin typeface="Montserrat" panose="00000500000000000000" pitchFamily="2" charset="-18"/>
              </a:rPr>
              <a:t> în planificarea și organizarea numeroaselor evenimente științifice</a:t>
            </a:r>
          </a:p>
          <a:p>
            <a:pPr marL="171450" indent="-171450" algn="just">
              <a:buFont typeface="Wingdings" panose="05000000000000000000" pitchFamily="2" charset="2"/>
              <a:buChar char="ü"/>
            </a:pPr>
            <a:r>
              <a:rPr lang="ro-RO" sz="1050" b="1" noProof="0" dirty="0">
                <a:latin typeface="Montserrat" panose="00000500000000000000" pitchFamily="2" charset="-18"/>
              </a:rPr>
              <a:t>capacitatea ridicată </a:t>
            </a:r>
            <a:r>
              <a:rPr lang="ro-RO" sz="1050" noProof="0" dirty="0">
                <a:latin typeface="Montserrat" panose="00000500000000000000" pitchFamily="2" charset="-18"/>
              </a:rPr>
              <a:t>de a oferi consultanță sub formă de avize, note de studiu, propuneri de acte normative, redactare de rapoarte, studii de interes public la cererea instituțiilor române și străine </a:t>
            </a:r>
          </a:p>
          <a:p>
            <a:pPr marL="171450" indent="-171450" algn="just">
              <a:buFont typeface="Wingdings" panose="05000000000000000000" pitchFamily="2" charset="2"/>
              <a:buChar char="ü"/>
            </a:pPr>
            <a:r>
              <a:rPr lang="ro-RO" sz="1050" b="1" noProof="0" dirty="0">
                <a:latin typeface="Montserrat" panose="00000500000000000000" pitchFamily="2" charset="-18"/>
              </a:rPr>
              <a:t>impact</a:t>
            </a:r>
            <a:r>
              <a:rPr lang="ro-RO" sz="1050" noProof="0" dirty="0">
                <a:latin typeface="Montserrat" panose="00000500000000000000" pitchFamily="2" charset="-18"/>
              </a:rPr>
              <a:t> societal, economic și social </a:t>
            </a:r>
            <a:r>
              <a:rPr lang="ro-RO" sz="1050" b="1" noProof="0" dirty="0">
                <a:latin typeface="Montserrat" panose="00000500000000000000" pitchFamily="2" charset="-18"/>
              </a:rPr>
              <a:t>ridicat</a:t>
            </a:r>
            <a:r>
              <a:rPr lang="ro-RO" sz="1050" noProof="0" dirty="0">
                <a:latin typeface="Montserrat" panose="00000500000000000000" pitchFamily="2" charset="-18"/>
              </a:rPr>
              <a:t> al produselor dezvoltate de Institut</a:t>
            </a:r>
          </a:p>
          <a:p>
            <a:pPr marL="171450" indent="-171450" algn="just">
              <a:buFont typeface="Wingdings" panose="05000000000000000000" pitchFamily="2" charset="2"/>
              <a:buChar char="ü"/>
            </a:pPr>
            <a:r>
              <a:rPr lang="ro-RO" sz="1050" noProof="0" dirty="0">
                <a:latin typeface="Montserrat" panose="00000500000000000000" pitchFamily="2" charset="-18"/>
              </a:rPr>
              <a:t>propriul jurnal (</a:t>
            </a:r>
            <a:r>
              <a:rPr lang="ro-RO" sz="1050" b="1" noProof="0" dirty="0">
                <a:latin typeface="Montserrat" panose="00000500000000000000" pitchFamily="2" charset="-18"/>
              </a:rPr>
              <a:t>SCJ</a:t>
            </a:r>
            <a:r>
              <a:rPr lang="ro-RO" sz="1050" noProof="0" dirty="0">
                <a:latin typeface="Montserrat" panose="00000500000000000000" pitchFamily="2" charset="-18"/>
              </a:rPr>
              <a:t>), indexat în 3 baze de date internaționale, cu acces deschis</a:t>
            </a:r>
          </a:p>
          <a:p>
            <a:pPr marL="171450" indent="-171450" algn="just">
              <a:buFont typeface="Wingdings" panose="05000000000000000000" pitchFamily="2" charset="2"/>
              <a:buChar char="ü"/>
            </a:pPr>
            <a:r>
              <a:rPr lang="ro-RO" sz="1050" b="1" noProof="0" dirty="0">
                <a:latin typeface="Montserrat" panose="00000500000000000000" pitchFamily="2" charset="-18"/>
              </a:rPr>
              <a:t>capacitatea</a:t>
            </a:r>
            <a:r>
              <a:rPr lang="ro-RO" sz="1050" noProof="0" dirty="0">
                <a:latin typeface="Montserrat" panose="00000500000000000000" pitchFamily="2" charset="-18"/>
              </a:rPr>
              <a:t> de a forma tineri cercetători</a:t>
            </a:r>
          </a:p>
          <a:p>
            <a:pPr marL="171450" indent="-171450" algn="just">
              <a:buFont typeface="Wingdings" panose="05000000000000000000" pitchFamily="2" charset="2"/>
              <a:buChar char="ü"/>
            </a:pPr>
            <a:r>
              <a:rPr lang="ro-RO" sz="1050" noProof="0" dirty="0">
                <a:latin typeface="Montserrat" panose="00000500000000000000" pitchFamily="2" charset="-18"/>
              </a:rPr>
              <a:t>publicarea de volume </a:t>
            </a:r>
            <a:r>
              <a:rPr lang="ro-RO" sz="1050" b="1" noProof="0" dirty="0">
                <a:latin typeface="Montserrat" panose="00000500000000000000" pitchFamily="2" charset="-18"/>
              </a:rPr>
              <a:t>valoroase</a:t>
            </a:r>
            <a:r>
              <a:rPr lang="ro-RO" sz="1050" noProof="0" dirty="0">
                <a:latin typeface="Montserrat" panose="00000500000000000000" pitchFamily="2" charset="-18"/>
              </a:rPr>
              <a:t> (EJR)</a:t>
            </a:r>
          </a:p>
          <a:p>
            <a:pPr marL="171450" indent="-171450" algn="just">
              <a:buFont typeface="Wingdings" panose="05000000000000000000" pitchFamily="2" charset="2"/>
              <a:buChar char="ü"/>
            </a:pPr>
            <a:r>
              <a:rPr lang="ro-RO" sz="1050" b="1" noProof="0" dirty="0">
                <a:latin typeface="Montserrat" panose="00000500000000000000" pitchFamily="2" charset="-18"/>
              </a:rPr>
              <a:t>numărul tot mai mare de lucrări </a:t>
            </a:r>
            <a:r>
              <a:rPr lang="ro-RO" sz="1050" noProof="0" dirty="0">
                <a:latin typeface="Montserrat" panose="00000500000000000000" pitchFamily="2" charset="-18"/>
              </a:rPr>
              <a:t>prezentate la evenimente științifice internaționale, publicate în volume cu ISBN</a:t>
            </a:r>
          </a:p>
          <a:p>
            <a:pPr marL="171450" indent="-171450" algn="just">
              <a:buFont typeface="Wingdings" panose="05000000000000000000" pitchFamily="2" charset="2"/>
              <a:buChar char="ü"/>
            </a:pPr>
            <a:r>
              <a:rPr lang="ro-RO" sz="1050" b="1" noProof="0" dirty="0">
                <a:latin typeface="Montserrat" panose="00000500000000000000" pitchFamily="2" charset="-18"/>
              </a:rPr>
              <a:t>numeroase lucrări invitate/cheie </a:t>
            </a:r>
            <a:r>
              <a:rPr lang="ro-RO" sz="1050" noProof="0" dirty="0">
                <a:latin typeface="Montserrat" panose="00000500000000000000" pitchFamily="2" charset="-18"/>
              </a:rPr>
              <a:t>prezentate la evenimente științifice naționale        </a:t>
            </a:r>
          </a:p>
          <a:p>
            <a:pPr marL="171450" indent="-171450" algn="just">
              <a:buFont typeface="Wingdings" panose="05000000000000000000" pitchFamily="2" charset="2"/>
              <a:buChar char="ü"/>
            </a:pPr>
            <a:r>
              <a:rPr lang="ro-RO" sz="1050" b="1" noProof="0" dirty="0">
                <a:latin typeface="Montserrat" panose="00000500000000000000" pitchFamily="2" charset="-18"/>
              </a:rPr>
              <a:t>multe citări </a:t>
            </a:r>
            <a:r>
              <a:rPr lang="ro-RO" sz="1050" noProof="0" dirty="0">
                <a:latin typeface="Montserrat" panose="00000500000000000000" pitchFamily="2" charset="-18"/>
              </a:rPr>
              <a:t>ale lucrărilor publicate de Institut</a:t>
            </a:r>
          </a:p>
          <a:p>
            <a:pPr marL="171450" indent="-171450" algn="just">
              <a:buFont typeface="Wingdings" panose="05000000000000000000" pitchFamily="2" charset="2"/>
              <a:buChar char="ü"/>
            </a:pPr>
            <a:r>
              <a:rPr lang="ro-RO" sz="1050" b="1" noProof="0" dirty="0">
                <a:latin typeface="Montserrat" panose="00000500000000000000" pitchFamily="2" charset="-18"/>
              </a:rPr>
              <a:t>proiectul de amenajare a unei biblioteci moderne, cu acces deschis</a:t>
            </a:r>
          </a:p>
          <a:p>
            <a:pPr marL="171450" indent="-171450" algn="just">
              <a:buFont typeface="Wingdings" panose="05000000000000000000" pitchFamily="2" charset="2"/>
              <a:buChar char="ü"/>
            </a:pPr>
            <a:r>
              <a:rPr lang="ro-RO" sz="1050" b="1" noProof="0" dirty="0">
                <a:latin typeface="Montserrat" panose="00000500000000000000" pitchFamily="2" charset="-18"/>
              </a:rPr>
              <a:t>organizarea</a:t>
            </a:r>
            <a:r>
              <a:rPr lang="ro-RO" sz="1050" noProof="0" dirty="0">
                <a:latin typeface="Montserrat" panose="00000500000000000000" pitchFamily="2" charset="-18"/>
              </a:rPr>
              <a:t> de evenimente științifice în cooperare cu alte organizații</a:t>
            </a:r>
          </a:p>
          <a:p>
            <a:pPr marL="171450" indent="-171450" algn="just">
              <a:buFont typeface="Wingdings" panose="05000000000000000000" pitchFamily="2" charset="2"/>
              <a:buChar char="ü"/>
            </a:pPr>
            <a:r>
              <a:rPr lang="ro-RO" sz="1050" b="1" noProof="0" dirty="0">
                <a:latin typeface="Montserrat" panose="00000500000000000000" pitchFamily="2" charset="-18"/>
              </a:rPr>
              <a:t>website nou și actualizat</a:t>
            </a:r>
            <a:r>
              <a:rPr lang="ro-RO" sz="1050" noProof="0" dirty="0">
                <a:latin typeface="Montserrat" panose="00000500000000000000" pitchFamily="2" charset="-18"/>
              </a:rPr>
              <a:t>, cu rezultatele cercetărilor în regim de acces deschis, disponibil în </a:t>
            </a:r>
            <a:r>
              <a:rPr lang="ro-RO" sz="1050" b="1" noProof="0" dirty="0">
                <a:latin typeface="Montserrat" panose="00000500000000000000" pitchFamily="2" charset="-18"/>
              </a:rPr>
              <a:t>6 limbi străine</a:t>
            </a:r>
          </a:p>
          <a:p>
            <a:pPr marL="171450" indent="-171450" algn="just">
              <a:buFont typeface="Wingdings" panose="05000000000000000000" pitchFamily="2" charset="2"/>
              <a:buChar char="ü"/>
            </a:pPr>
            <a:r>
              <a:rPr lang="ro-RO" sz="1050" b="1" noProof="0" dirty="0">
                <a:latin typeface="Montserrat" panose="00000500000000000000" pitchFamily="2" charset="-18"/>
              </a:rPr>
              <a:t>prezență puternică </a:t>
            </a:r>
            <a:r>
              <a:rPr lang="ro-RO" sz="1050" noProof="0" dirty="0">
                <a:latin typeface="Montserrat" panose="00000500000000000000" pitchFamily="2" charset="-18"/>
              </a:rPr>
              <a:t>a cercetătorilor în consilii editoriale ale unor reviste naționale și internaționale prestigioase</a:t>
            </a:r>
          </a:p>
          <a:p>
            <a:pPr marL="171450" indent="-171450" algn="just">
              <a:buFont typeface="Wingdings" panose="05000000000000000000" pitchFamily="2" charset="2"/>
              <a:buChar char="ü"/>
            </a:pPr>
            <a:r>
              <a:rPr lang="ro-RO" sz="1050" noProof="0" dirty="0">
                <a:latin typeface="Montserrat" panose="00000500000000000000" pitchFamily="2" charset="-18"/>
              </a:rPr>
              <a:t>unii dintre cercetători au fost implicați în fundamentarea </a:t>
            </a:r>
            <a:r>
              <a:rPr lang="ro-RO" sz="1050" b="1" noProof="0" dirty="0">
                <a:latin typeface="Montserrat" panose="00000500000000000000" pitchFamily="2" charset="-18"/>
              </a:rPr>
              <a:t>proiectelor de acte normative</a:t>
            </a:r>
          </a:p>
          <a:p>
            <a:pPr marL="171450" indent="-171450" algn="just">
              <a:buFont typeface="Wingdings" panose="05000000000000000000" pitchFamily="2" charset="2"/>
              <a:buChar char="ü"/>
            </a:pPr>
            <a:r>
              <a:rPr lang="ro-RO" sz="1050" noProof="0" dirty="0">
                <a:latin typeface="Montserrat" panose="00000500000000000000" pitchFamily="2" charset="-18"/>
              </a:rPr>
              <a:t>cercetători recunoscuți prin </a:t>
            </a:r>
            <a:r>
              <a:rPr lang="ro-RO" sz="1050" b="1" noProof="0" dirty="0">
                <a:latin typeface="Montserrat" panose="00000500000000000000" pitchFamily="2" charset="-18"/>
              </a:rPr>
              <a:t>premii</a:t>
            </a:r>
            <a:r>
              <a:rPr lang="ro-RO" sz="1050" noProof="0" dirty="0">
                <a:latin typeface="Montserrat" panose="00000500000000000000" pitchFamily="2" charset="-18"/>
              </a:rPr>
              <a:t>                              </a:t>
            </a:r>
          </a:p>
          <a:p>
            <a:pPr marL="171450" indent="-171450" algn="just">
              <a:buFont typeface="Wingdings" panose="05000000000000000000" pitchFamily="2" charset="2"/>
              <a:buChar char="ü"/>
            </a:pPr>
            <a:r>
              <a:rPr lang="ro-RO" sz="1050" b="1" noProof="0" dirty="0">
                <a:latin typeface="Montserrat" panose="00000500000000000000" pitchFamily="2" charset="-18"/>
              </a:rPr>
              <a:t>obiective strategice ambițioase și fezabile</a:t>
            </a:r>
          </a:p>
          <a:p>
            <a:pPr marL="171450" indent="-171450" algn="just">
              <a:buFont typeface="Wingdings" panose="05000000000000000000" pitchFamily="2" charset="2"/>
              <a:buChar char="ü"/>
            </a:pPr>
            <a:r>
              <a:rPr lang="ro-RO" sz="1050" b="1" noProof="0" dirty="0">
                <a:latin typeface="Montserrat" panose="00000500000000000000" pitchFamily="2" charset="-18"/>
              </a:rPr>
              <a:t>planul instituțional pe următorii 5 ani este bun,</a:t>
            </a:r>
            <a:r>
              <a:rPr lang="ro-RO" sz="1050" noProof="0" dirty="0">
                <a:latin typeface="Montserrat" panose="00000500000000000000" pitchFamily="2" charset="-18"/>
              </a:rPr>
              <a:t> va permite Institutului să fie un punct de referință național pentru cercetarea juridică din România</a:t>
            </a:r>
          </a:p>
          <a:p>
            <a:pPr marL="171450" indent="-171450" algn="just">
              <a:buFont typeface="Wingdings" panose="05000000000000000000" pitchFamily="2" charset="2"/>
              <a:buChar char="ü"/>
            </a:pPr>
            <a:r>
              <a:rPr lang="ro-RO" sz="1050" b="1" noProof="0" dirty="0">
                <a:latin typeface="Montserrat" panose="00000500000000000000" pitchFamily="2" charset="-18"/>
              </a:rPr>
              <a:t>entuziasmul echipei actuale de management</a:t>
            </a:r>
          </a:p>
        </p:txBody>
      </p:sp>
      <p:sp>
        <p:nvSpPr>
          <p:cNvPr id="3" name="CasetăText 2">
            <a:extLst>
              <a:ext uri="{FF2B5EF4-FFF2-40B4-BE49-F238E27FC236}">
                <a16:creationId xmlns:a16="http://schemas.microsoft.com/office/drawing/2014/main" id="{94720953-2202-E5C0-1107-11EA46DFF435}"/>
              </a:ext>
            </a:extLst>
          </p:cNvPr>
          <p:cNvSpPr txBox="1"/>
          <p:nvPr/>
        </p:nvSpPr>
        <p:spPr>
          <a:xfrm>
            <a:off x="6360031" y="982177"/>
            <a:ext cx="5230135" cy="517064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o-RO" sz="1100" b="1" noProof="0" dirty="0">
                <a:solidFill>
                  <a:schemeClr val="accent1"/>
                </a:solidFill>
                <a:latin typeface="Montserrat" panose="00000500000000000000" pitchFamily="2" charset="-18"/>
              </a:rPr>
              <a:t>Puncte slabe</a:t>
            </a:r>
          </a:p>
          <a:p>
            <a:pPr marL="171450" indent="-171450" algn="just">
              <a:buFont typeface="Wingdings" panose="05000000000000000000" pitchFamily="2" charset="2"/>
              <a:buChar char="q"/>
            </a:pPr>
            <a:r>
              <a:rPr lang="ro-RO" sz="1100" b="1" noProof="0" dirty="0">
                <a:latin typeface="Montserrat" panose="00000500000000000000" pitchFamily="2" charset="-18"/>
              </a:rPr>
              <a:t>neatragere de fonduri </a:t>
            </a:r>
            <a:r>
              <a:rPr lang="ro-RO" sz="1100" noProof="0" dirty="0">
                <a:latin typeface="Montserrat" panose="00000500000000000000" pitchFamily="2" charset="-18"/>
              </a:rPr>
              <a:t>prin granturi naționale și internaționale</a:t>
            </a:r>
          </a:p>
          <a:p>
            <a:pPr marL="171450" indent="-171450" algn="just">
              <a:buFont typeface="Wingdings" panose="05000000000000000000" pitchFamily="2" charset="2"/>
              <a:buChar char="q"/>
            </a:pPr>
            <a:r>
              <a:rPr lang="ro-RO" sz="1100" b="1" noProof="0" dirty="0">
                <a:latin typeface="Montserrat" panose="00000500000000000000" pitchFamily="2" charset="-18"/>
              </a:rPr>
              <a:t>lipsă</a:t>
            </a:r>
            <a:r>
              <a:rPr lang="ro-RO" sz="1100" noProof="0" dirty="0">
                <a:latin typeface="Montserrat" panose="00000500000000000000" pitchFamily="2" charset="-18"/>
              </a:rPr>
              <a:t> organizare școală de vară</a:t>
            </a:r>
          </a:p>
          <a:p>
            <a:pPr marL="171450" indent="-171450" algn="just">
              <a:buFont typeface="Wingdings" panose="05000000000000000000" pitchFamily="2" charset="2"/>
              <a:buChar char="q"/>
            </a:pPr>
            <a:r>
              <a:rPr lang="ro-RO" sz="1100" noProof="0" dirty="0">
                <a:latin typeface="Montserrat" panose="00000500000000000000" pitchFamily="2" charset="-18"/>
              </a:rPr>
              <a:t>implicarea </a:t>
            </a:r>
            <a:r>
              <a:rPr lang="ro-RO" sz="1100" b="1" noProof="0" dirty="0">
                <a:latin typeface="Montserrat" panose="00000500000000000000" pitchFamily="2" charset="-18"/>
              </a:rPr>
              <a:t>doar a </a:t>
            </a:r>
            <a:r>
              <a:rPr lang="en-US" sz="1100" b="1" noProof="0" dirty="0">
                <a:latin typeface="Montserrat" panose="00000500000000000000" pitchFamily="2" charset="-18"/>
              </a:rPr>
              <a:t>c</a:t>
            </a:r>
            <a:r>
              <a:rPr lang="ro-RO" sz="1100" b="1" noProof="0" dirty="0">
                <a:latin typeface="Montserrat" panose="00000500000000000000" pitchFamily="2" charset="-18"/>
              </a:rPr>
              <a:t>â</a:t>
            </a:r>
            <a:r>
              <a:rPr lang="en-US" sz="1100" b="1" noProof="0" dirty="0" err="1">
                <a:latin typeface="Montserrat" panose="00000500000000000000" pitchFamily="2" charset="-18"/>
              </a:rPr>
              <a:t>torva</a:t>
            </a:r>
            <a:r>
              <a:rPr lang="ro-RO" sz="1100" b="1" noProof="0" dirty="0">
                <a:latin typeface="Montserrat" panose="00000500000000000000" pitchFamily="2" charset="-18"/>
              </a:rPr>
              <a:t> membri </a:t>
            </a:r>
            <a:r>
              <a:rPr lang="ro-RO" sz="1100" noProof="0" dirty="0">
                <a:latin typeface="Montserrat" panose="00000500000000000000" pitchFamily="2" charset="-18"/>
              </a:rPr>
              <a:t>ai organizației de cercetare în dezvoltarea livrabilelor conform specificului activității Institutului (”Capacitatea de a dezvolta servicii, tehnologii, produse)</a:t>
            </a:r>
          </a:p>
          <a:p>
            <a:pPr marL="171450" indent="-171450" algn="just">
              <a:buFont typeface="Wingdings" panose="05000000000000000000" pitchFamily="2" charset="2"/>
              <a:buChar char="q"/>
            </a:pPr>
            <a:r>
              <a:rPr lang="ro-RO" sz="1100" noProof="0" dirty="0">
                <a:latin typeface="Montserrat" panose="00000500000000000000" pitchFamily="2" charset="-18"/>
              </a:rPr>
              <a:t>propriul jurnal nu este indexat </a:t>
            </a:r>
            <a:r>
              <a:rPr lang="ro-RO" sz="1100" b="1" noProof="0" dirty="0">
                <a:latin typeface="Montserrat" panose="00000500000000000000" pitchFamily="2" charset="-18"/>
              </a:rPr>
              <a:t>Web of Science </a:t>
            </a:r>
            <a:r>
              <a:rPr lang="ro-RO" sz="1100" noProof="0" dirty="0">
                <a:latin typeface="Montserrat" panose="00000500000000000000" pitchFamily="2" charset="-18"/>
              </a:rPr>
              <a:t>sau </a:t>
            </a:r>
            <a:r>
              <a:rPr lang="ro-RO" sz="1100" b="1" noProof="0" dirty="0">
                <a:latin typeface="Montserrat" panose="00000500000000000000" pitchFamily="2" charset="-18"/>
              </a:rPr>
              <a:t>Scopus</a:t>
            </a:r>
          </a:p>
          <a:p>
            <a:pPr marL="171450" indent="-171450" algn="just">
              <a:buFont typeface="Wingdings" panose="05000000000000000000" pitchFamily="2" charset="2"/>
              <a:buChar char="q"/>
            </a:pPr>
            <a:r>
              <a:rPr lang="ro-RO" sz="1100" noProof="0" dirty="0">
                <a:latin typeface="Montserrat" panose="00000500000000000000" pitchFamily="2" charset="-18"/>
              </a:rPr>
              <a:t>niciun cercetător nu îndeplinește rolul de </a:t>
            </a:r>
            <a:r>
              <a:rPr lang="ro-RO" sz="1100" b="1" noProof="0" dirty="0">
                <a:latin typeface="Montserrat" panose="00000500000000000000" pitchFamily="2" charset="-18"/>
              </a:rPr>
              <a:t>redactor-șef al unui jurnal indexat Web of Science</a:t>
            </a:r>
          </a:p>
          <a:p>
            <a:pPr marL="171450" indent="-171450" algn="just">
              <a:buFont typeface="Wingdings" panose="05000000000000000000" pitchFamily="2" charset="2"/>
              <a:buChar char="q"/>
            </a:pPr>
            <a:r>
              <a:rPr lang="ro-RO" sz="1100" b="1" noProof="0" dirty="0">
                <a:latin typeface="Montserrat" panose="00000500000000000000" pitchFamily="2" charset="-18"/>
              </a:rPr>
              <a:t>organizația nu organizează studii postdoctorale</a:t>
            </a:r>
          </a:p>
          <a:p>
            <a:pPr marL="171450" indent="-171450" algn="just">
              <a:buFont typeface="Wingdings" panose="05000000000000000000" pitchFamily="2" charset="2"/>
              <a:buChar char="q"/>
            </a:pPr>
            <a:r>
              <a:rPr lang="ro-RO" sz="1100" noProof="0" dirty="0">
                <a:latin typeface="Montserrat" panose="00000500000000000000" pitchFamily="2" charset="-18"/>
              </a:rPr>
              <a:t>lipsă lucrări prezentate la evenimente internaționale, publicate în </a:t>
            </a:r>
            <a:r>
              <a:rPr lang="ro-RO" sz="1100" b="1" noProof="0" dirty="0">
                <a:latin typeface="Montserrat" panose="00000500000000000000" pitchFamily="2" charset="-18"/>
              </a:rPr>
              <a:t>volume indexate Web of Science</a:t>
            </a:r>
          </a:p>
          <a:p>
            <a:pPr marL="171450" indent="-171450" algn="just">
              <a:buFont typeface="Wingdings" panose="05000000000000000000" pitchFamily="2" charset="2"/>
              <a:buChar char="q"/>
            </a:pPr>
            <a:r>
              <a:rPr lang="ro-RO" sz="1100" b="1" noProof="0" dirty="0">
                <a:latin typeface="Montserrat" panose="00000500000000000000" pitchFamily="2" charset="-18"/>
              </a:rPr>
              <a:t>număr mic </a:t>
            </a:r>
            <a:r>
              <a:rPr lang="ro-RO" sz="1100" noProof="0" dirty="0">
                <a:latin typeface="Montserrat" panose="00000500000000000000" pitchFamily="2" charset="-18"/>
              </a:rPr>
              <a:t>de lucrări invitate/cheie la evenimente internaționale</a:t>
            </a:r>
          </a:p>
          <a:p>
            <a:pPr marL="171450" indent="-171450" algn="just">
              <a:buFont typeface="Wingdings" panose="05000000000000000000" pitchFamily="2" charset="2"/>
              <a:buChar char="q"/>
            </a:pPr>
            <a:r>
              <a:rPr lang="ro-RO" sz="1100" b="1" noProof="0" dirty="0">
                <a:latin typeface="Montserrat" panose="00000500000000000000" pitchFamily="2" charset="-18"/>
              </a:rPr>
              <a:t>lipsa accesului </a:t>
            </a:r>
            <a:r>
              <a:rPr lang="ro-RO" sz="1100" noProof="0" dirty="0">
                <a:latin typeface="Montserrat" panose="00000500000000000000" pitchFamily="2" charset="-18"/>
              </a:rPr>
              <a:t>la baze de date internaționale sau la baze de date online care furnizează literatură științifică</a:t>
            </a:r>
          </a:p>
          <a:p>
            <a:pPr marL="171450" indent="-171450" algn="just">
              <a:buFont typeface="Wingdings" panose="05000000000000000000" pitchFamily="2" charset="2"/>
              <a:buChar char="q"/>
            </a:pPr>
            <a:r>
              <a:rPr lang="ro-RO" sz="1100" b="1" noProof="0" dirty="0">
                <a:latin typeface="Montserrat" panose="00000500000000000000" pitchFamily="2" charset="-18"/>
              </a:rPr>
              <a:t>participare scăzută </a:t>
            </a:r>
            <a:r>
              <a:rPr lang="ro-RO" sz="1100" noProof="0" dirty="0">
                <a:latin typeface="Montserrat" panose="00000500000000000000" pitchFamily="2" charset="-18"/>
              </a:rPr>
              <a:t>în rețelele de cercetare și organisme asociative prestigioase și internaționale</a:t>
            </a:r>
          </a:p>
          <a:p>
            <a:pPr marL="171450" indent="-171450" algn="just">
              <a:buFont typeface="Wingdings" panose="05000000000000000000" pitchFamily="2" charset="2"/>
              <a:buChar char="q"/>
            </a:pPr>
            <a:r>
              <a:rPr lang="ro-RO" sz="1100" noProof="0" dirty="0">
                <a:latin typeface="Montserrat" panose="00000500000000000000" pitchFamily="2" charset="-18"/>
              </a:rPr>
              <a:t>cele mai multe activități de interes public au fost </a:t>
            </a:r>
            <a:r>
              <a:rPr lang="ro-RO" sz="1100" b="1" noProof="0" dirty="0">
                <a:latin typeface="Montserrat" panose="00000500000000000000" pitchFamily="2" charset="-18"/>
              </a:rPr>
              <a:t>eforturi individuale</a:t>
            </a:r>
            <a:endParaRPr lang="ro-RO" sz="1100" noProof="0" dirty="0">
              <a:latin typeface="Montserrat" panose="00000500000000000000" pitchFamily="2" charset="-18"/>
            </a:endParaRPr>
          </a:p>
          <a:p>
            <a:pPr marL="171450" indent="-171450" algn="just">
              <a:buFont typeface="Wingdings" panose="05000000000000000000" pitchFamily="2" charset="2"/>
              <a:buChar char="q"/>
            </a:pPr>
            <a:r>
              <a:rPr lang="ro-RO" sz="1100" b="1" noProof="0" dirty="0">
                <a:latin typeface="Montserrat" panose="00000500000000000000" pitchFamily="2" charset="-18"/>
              </a:rPr>
              <a:t>neutilizarea în comun </a:t>
            </a:r>
            <a:r>
              <a:rPr lang="ro-RO" sz="1100" noProof="0" dirty="0">
                <a:latin typeface="Montserrat" panose="00000500000000000000" pitchFamily="2" charset="-18"/>
              </a:rPr>
              <a:t>a facilităților de cercetare cu alte organizații de cercetare sau cu cercetători din alte organizații</a:t>
            </a:r>
          </a:p>
          <a:p>
            <a:pPr marL="171450" indent="-171450" algn="just">
              <a:buFont typeface="Wingdings" panose="05000000000000000000" pitchFamily="2" charset="2"/>
              <a:buChar char="q"/>
            </a:pPr>
            <a:r>
              <a:rPr lang="ro-RO" sz="1100" b="1" noProof="0">
                <a:latin typeface="Montserrat" panose="00000500000000000000" pitchFamily="2" charset="-18"/>
              </a:rPr>
              <a:t>absența </a:t>
            </a:r>
            <a:r>
              <a:rPr lang="ro-RO" sz="1100" b="1" noProof="0" dirty="0">
                <a:latin typeface="Montserrat" panose="00000500000000000000" pitchFamily="2" charset="-18"/>
              </a:rPr>
              <a:t>cercetătorilor</a:t>
            </a:r>
            <a:r>
              <a:rPr lang="ro-RO" sz="1100" noProof="0" dirty="0">
                <a:latin typeface="Montserrat" panose="00000500000000000000" pitchFamily="2" charset="-18"/>
              </a:rPr>
              <a:t> în think tank-uri sau grupuri de experți la nivel național, european sau global</a:t>
            </a:r>
          </a:p>
          <a:p>
            <a:pPr marL="171450" indent="-171450" algn="just">
              <a:buFont typeface="Wingdings" panose="05000000000000000000" pitchFamily="2" charset="2"/>
              <a:buChar char="q"/>
            </a:pPr>
            <a:r>
              <a:rPr lang="ro-RO" sz="1100" noProof="0" dirty="0">
                <a:latin typeface="Montserrat" panose="00000500000000000000" pitchFamily="2" charset="-18"/>
              </a:rPr>
              <a:t>prezența unui </a:t>
            </a:r>
            <a:r>
              <a:rPr lang="ro-RO" sz="1100" b="1" noProof="0" dirty="0">
                <a:latin typeface="Montserrat" panose="00000500000000000000" pitchFamily="2" charset="-18"/>
              </a:rPr>
              <a:t>număr redus de cercetători </a:t>
            </a:r>
            <a:r>
              <a:rPr lang="ro-RO" sz="1100" noProof="0" dirty="0">
                <a:latin typeface="Montserrat" panose="00000500000000000000" pitchFamily="2" charset="-18"/>
              </a:rPr>
              <a:t>în comitete/grupuri de lucru comune ale autorităților publice la nivel național pentru fundamentarea proiectelor de legislație, strategii și politici, planuri de acțiune, documente de politici publice</a:t>
            </a:r>
          </a:p>
          <a:p>
            <a:pPr marL="171450" indent="-171450" algn="just">
              <a:buFont typeface="Wingdings" panose="05000000000000000000" pitchFamily="2" charset="2"/>
              <a:buChar char="q"/>
            </a:pPr>
            <a:r>
              <a:rPr lang="ro-RO" sz="1100" b="1" noProof="0" dirty="0">
                <a:latin typeface="Montserrat" panose="00000500000000000000" pitchFamily="2" charset="-18"/>
              </a:rPr>
              <a:t>salarii mici</a:t>
            </a:r>
          </a:p>
          <a:p>
            <a:pPr marL="171450" indent="-171450" algn="just">
              <a:buFont typeface="Wingdings" panose="05000000000000000000" pitchFamily="2" charset="2"/>
              <a:buChar char="q"/>
            </a:pPr>
            <a:r>
              <a:rPr lang="ro-RO" sz="1100" b="1" noProof="0" dirty="0">
                <a:latin typeface="Montserrat" panose="00000500000000000000" pitchFamily="2" charset="-18"/>
              </a:rPr>
              <a:t>finanțarea insuficientă a cercetării realizate</a:t>
            </a:r>
          </a:p>
          <a:p>
            <a:pPr marL="171450" indent="-171450" algn="just">
              <a:buFont typeface="Wingdings" panose="05000000000000000000" pitchFamily="2" charset="2"/>
              <a:buChar char="q"/>
            </a:pPr>
            <a:r>
              <a:rPr lang="ro-RO" sz="1100" b="1" noProof="0" dirty="0">
                <a:latin typeface="Montserrat" panose="00000500000000000000" pitchFamily="2" charset="-18"/>
              </a:rPr>
              <a:t>politica de austeritate publică a României </a:t>
            </a:r>
            <a:r>
              <a:rPr lang="ro-RO" sz="1100" noProof="0" dirty="0">
                <a:latin typeface="Montserrat" panose="00000500000000000000" pitchFamily="2" charset="-18"/>
              </a:rPr>
              <a:t>care afectează promovarea cercetătorilor</a:t>
            </a:r>
          </a:p>
        </p:txBody>
      </p:sp>
    </p:spTree>
    <p:extLst>
      <p:ext uri="{BB962C8B-B14F-4D97-AF65-F5344CB8AC3E}">
        <p14:creationId xmlns:p14="http://schemas.microsoft.com/office/powerpoint/2010/main" val="16143234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CE4CEED-75D0-8342-757D-231EB568BA61}"/>
              </a:ext>
            </a:extLst>
          </p:cNvPr>
          <p:cNvSpPr txBox="1">
            <a:spLocks/>
          </p:cNvSpPr>
          <p:nvPr/>
        </p:nvSpPr>
        <p:spPr>
          <a:xfrm>
            <a:off x="5629057" y="2181640"/>
            <a:ext cx="5621089" cy="24947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r>
              <a:rPr lang="ro-RO" sz="4000" b="1" noProof="0" dirty="0">
                <a:solidFill>
                  <a:schemeClr val="accent2"/>
                </a:solidFill>
                <a:latin typeface="Montserrat" panose="00000500000000000000" pitchFamily="2" charset="-18"/>
              </a:rPr>
              <a:t>I </a:t>
            </a:r>
          </a:p>
          <a:p>
            <a:pPr algn="ctr"/>
            <a:endParaRPr lang="ro-RO" sz="4000" b="1" noProof="0" dirty="0">
              <a:solidFill>
                <a:schemeClr val="accent2"/>
              </a:solidFill>
              <a:latin typeface="Montserrat" panose="00000500000000000000" pitchFamily="2" charset="-18"/>
            </a:endParaRPr>
          </a:p>
          <a:p>
            <a:pPr algn="ctr"/>
            <a:r>
              <a:rPr lang="ro-RO" sz="4000" b="1" noProof="0" dirty="0">
                <a:solidFill>
                  <a:schemeClr val="accent2"/>
                </a:solidFill>
                <a:latin typeface="Montserrat" panose="00000500000000000000" pitchFamily="2" charset="-18"/>
              </a:rPr>
              <a:t>Personalul Institutului</a:t>
            </a:r>
          </a:p>
        </p:txBody>
      </p:sp>
    </p:spTree>
    <p:extLst>
      <p:ext uri="{BB962C8B-B14F-4D97-AF65-F5344CB8AC3E}">
        <p14:creationId xmlns:p14="http://schemas.microsoft.com/office/powerpoint/2010/main" val="2069393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1F9A5-9F28-EA30-3893-93EC349E4F2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5ECDA097-1AA6-8476-15A8-D54FBBFC75DA}"/>
              </a:ext>
            </a:extLst>
          </p:cNvPr>
          <p:cNvSpPr txBox="1">
            <a:spLocks/>
          </p:cNvSpPr>
          <p:nvPr/>
        </p:nvSpPr>
        <p:spPr>
          <a:xfrm>
            <a:off x="4639237" y="2519548"/>
            <a:ext cx="7110988" cy="181890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r>
              <a:rPr lang="ro-RO" sz="4000" b="1" noProof="0" dirty="0">
                <a:solidFill>
                  <a:schemeClr val="accent2"/>
                </a:solidFill>
                <a:latin typeface="Montserrat" panose="00000500000000000000" pitchFamily="2" charset="-18"/>
              </a:rPr>
              <a:t>XI</a:t>
            </a:r>
          </a:p>
          <a:p>
            <a:pPr algn="ctr"/>
            <a:endParaRPr lang="ro-RO" sz="4000" b="1" noProof="0" dirty="0">
              <a:solidFill>
                <a:schemeClr val="accent2"/>
              </a:solidFill>
              <a:latin typeface="Montserrat" panose="00000500000000000000" pitchFamily="2" charset="-18"/>
            </a:endParaRPr>
          </a:p>
          <a:p>
            <a:pPr algn="ctr"/>
            <a:r>
              <a:rPr lang="ro-RO" sz="4000" b="1" noProof="0" dirty="0" err="1">
                <a:solidFill>
                  <a:schemeClr val="accent2"/>
                </a:solidFill>
                <a:latin typeface="Montserrat" panose="00000500000000000000" pitchFamily="2" charset="-18"/>
              </a:rPr>
              <a:t>BilanȚ</a:t>
            </a:r>
            <a:r>
              <a:rPr lang="ro-RO" sz="4000" b="1" noProof="0" dirty="0">
                <a:solidFill>
                  <a:schemeClr val="accent2"/>
                </a:solidFill>
                <a:latin typeface="Montserrat" panose="00000500000000000000" pitchFamily="2" charset="-18"/>
              </a:rPr>
              <a:t> FINANCIAR</a:t>
            </a:r>
          </a:p>
        </p:txBody>
      </p:sp>
    </p:spTree>
    <p:extLst>
      <p:ext uri="{BB962C8B-B14F-4D97-AF65-F5344CB8AC3E}">
        <p14:creationId xmlns:p14="http://schemas.microsoft.com/office/powerpoint/2010/main" val="1836337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65A6D-0B45-AB4B-1F91-059A7F7DFC70}"/>
            </a:ext>
          </a:extLst>
        </p:cNvPr>
        <p:cNvGrpSpPr/>
        <p:nvPr/>
      </p:nvGrpSpPr>
      <p:grpSpPr>
        <a:xfrm>
          <a:off x="0" y="0"/>
          <a:ext cx="0" cy="0"/>
          <a:chOff x="0" y="0"/>
          <a:chExt cx="0" cy="0"/>
        </a:xfrm>
      </p:grpSpPr>
      <p:pic>
        <p:nvPicPr>
          <p:cNvPr id="6" name="Imagine 5" descr="O imagine care conține text, îmbrăcăminte, captură de ecran, desen animat&#10;&#10;Conținutul generat de inteligența artificială poate fi incorect.">
            <a:extLst>
              <a:ext uri="{FF2B5EF4-FFF2-40B4-BE49-F238E27FC236}">
                <a16:creationId xmlns:a16="http://schemas.microsoft.com/office/drawing/2014/main" id="{93647C1D-2B68-9542-4158-61A78F58F5BC}"/>
              </a:ext>
            </a:extLst>
          </p:cNvPr>
          <p:cNvPicPr>
            <a:picLocks noChangeAspect="1"/>
          </p:cNvPicPr>
          <p:nvPr/>
        </p:nvPicPr>
        <p:blipFill>
          <a:blip r:embed="rId3"/>
          <a:stretch>
            <a:fillRect/>
          </a:stretch>
        </p:blipFill>
        <p:spPr>
          <a:xfrm>
            <a:off x="10238792" y="918883"/>
            <a:ext cx="1953208" cy="5544671"/>
          </a:xfrm>
          <a:prstGeom prst="rect">
            <a:avLst/>
          </a:prstGeom>
        </p:spPr>
      </p:pic>
      <p:sp>
        <p:nvSpPr>
          <p:cNvPr id="2" name="Title 1">
            <a:extLst>
              <a:ext uri="{FF2B5EF4-FFF2-40B4-BE49-F238E27FC236}">
                <a16:creationId xmlns:a16="http://schemas.microsoft.com/office/drawing/2014/main" id="{F67EED11-A2BB-07F0-B23D-44C2721842C4}"/>
              </a:ext>
            </a:extLst>
          </p:cNvPr>
          <p:cNvSpPr txBox="1">
            <a:spLocks/>
          </p:cNvSpPr>
          <p:nvPr/>
        </p:nvSpPr>
        <p:spPr>
          <a:xfrm>
            <a:off x="403780" y="172529"/>
            <a:ext cx="2496674" cy="374318"/>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XI.</a:t>
            </a:r>
            <a:r>
              <a:rPr lang="ro-RO" sz="1800" b="1" dirty="0">
                <a:solidFill>
                  <a:schemeClr val="tx1"/>
                </a:solidFill>
                <a:latin typeface="Montserrat" panose="00000500000000000000" pitchFamily="2" charset="-18"/>
              </a:rPr>
              <a:t>1</a:t>
            </a:r>
            <a:r>
              <a:rPr lang="ro-RO" sz="1800" b="1" noProof="0" dirty="0">
                <a:solidFill>
                  <a:schemeClr val="tx1"/>
                </a:solidFill>
                <a:latin typeface="Montserrat" panose="00000500000000000000" pitchFamily="2" charset="-18"/>
              </a:rPr>
              <a:t>. Bilanț FINANCIAR</a:t>
            </a:r>
          </a:p>
        </p:txBody>
      </p:sp>
      <p:graphicFrame>
        <p:nvGraphicFramePr>
          <p:cNvPr id="4" name="Tabel 3">
            <a:extLst>
              <a:ext uri="{FF2B5EF4-FFF2-40B4-BE49-F238E27FC236}">
                <a16:creationId xmlns:a16="http://schemas.microsoft.com/office/drawing/2014/main" id="{BBAEFCB3-7269-EAA0-11AA-FB931A75AFF7}"/>
              </a:ext>
            </a:extLst>
          </p:cNvPr>
          <p:cNvGraphicFramePr>
            <a:graphicFrameLocks noGrp="1"/>
          </p:cNvGraphicFramePr>
          <p:nvPr>
            <p:extLst>
              <p:ext uri="{D42A27DB-BD31-4B8C-83A1-F6EECF244321}">
                <p14:modId xmlns:p14="http://schemas.microsoft.com/office/powerpoint/2010/main" val="3738504462"/>
              </p:ext>
            </p:extLst>
          </p:nvPr>
        </p:nvGraphicFramePr>
        <p:xfrm>
          <a:off x="111967" y="546847"/>
          <a:ext cx="10045959" cy="6321192"/>
        </p:xfrm>
        <a:graphic>
          <a:graphicData uri="http://schemas.openxmlformats.org/drawingml/2006/table">
            <a:tbl>
              <a:tblPr firstRow="1" bandRow="1">
                <a:tableStyleId>{6E25E649-3F16-4E02-A733-19D2CDBF48F0}</a:tableStyleId>
              </a:tblPr>
              <a:tblGrid>
                <a:gridCol w="2224492">
                  <a:extLst>
                    <a:ext uri="{9D8B030D-6E8A-4147-A177-3AD203B41FA5}">
                      <a16:colId xmlns:a16="http://schemas.microsoft.com/office/drawing/2014/main" val="2901356969"/>
                    </a:ext>
                  </a:extLst>
                </a:gridCol>
                <a:gridCol w="1472372">
                  <a:extLst>
                    <a:ext uri="{9D8B030D-6E8A-4147-A177-3AD203B41FA5}">
                      <a16:colId xmlns:a16="http://schemas.microsoft.com/office/drawing/2014/main" val="3774428978"/>
                    </a:ext>
                  </a:extLst>
                </a:gridCol>
                <a:gridCol w="4389507">
                  <a:extLst>
                    <a:ext uri="{9D8B030D-6E8A-4147-A177-3AD203B41FA5}">
                      <a16:colId xmlns:a16="http://schemas.microsoft.com/office/drawing/2014/main" val="3846581110"/>
                    </a:ext>
                  </a:extLst>
                </a:gridCol>
                <a:gridCol w="1959588">
                  <a:extLst>
                    <a:ext uri="{9D8B030D-6E8A-4147-A177-3AD203B41FA5}">
                      <a16:colId xmlns:a16="http://schemas.microsoft.com/office/drawing/2014/main" val="3748562770"/>
                    </a:ext>
                  </a:extLst>
                </a:gridCol>
              </a:tblGrid>
              <a:tr h="269899">
                <a:tc>
                  <a:txBody>
                    <a:bodyPr/>
                    <a:lstStyle/>
                    <a:p>
                      <a:r>
                        <a:rPr lang="ro-RO" sz="1200" noProof="0" dirty="0">
                          <a:latin typeface="Montserrat" panose="00000500000000000000" pitchFamily="2" charset="-18"/>
                        </a:rPr>
                        <a:t>Sursa de finanțare</a:t>
                      </a:r>
                    </a:p>
                  </a:txBody>
                  <a:tcPr/>
                </a:tc>
                <a:tc>
                  <a:txBody>
                    <a:bodyPr/>
                    <a:lstStyle/>
                    <a:p>
                      <a:r>
                        <a:rPr lang="ro-RO" sz="1200" noProof="0" dirty="0">
                          <a:latin typeface="Montserrat" panose="00000500000000000000" pitchFamily="2" charset="-18"/>
                        </a:rPr>
                        <a:t>Suma</a:t>
                      </a:r>
                    </a:p>
                  </a:txBody>
                  <a:tcPr/>
                </a:tc>
                <a:tc>
                  <a:txBody>
                    <a:bodyPr/>
                    <a:lstStyle/>
                    <a:p>
                      <a:r>
                        <a:rPr lang="ro-RO" sz="1200" noProof="0" dirty="0">
                          <a:latin typeface="Montserrat" panose="00000500000000000000" pitchFamily="2" charset="-18"/>
                        </a:rPr>
                        <a:t>Explicații</a:t>
                      </a:r>
                    </a:p>
                  </a:txBody>
                  <a:tcPr/>
                </a:tc>
                <a:tc>
                  <a:txBody>
                    <a:bodyPr/>
                    <a:lstStyle/>
                    <a:p>
                      <a:r>
                        <a:rPr lang="ro-RO" sz="1200" noProof="0" dirty="0">
                          <a:latin typeface="Montserrat" panose="00000500000000000000" pitchFamily="2" charset="-18"/>
                        </a:rPr>
                        <a:t>Grad de execuție</a:t>
                      </a:r>
                    </a:p>
                  </a:txBody>
                  <a:tcPr/>
                </a:tc>
                <a:extLst>
                  <a:ext uri="{0D108BD9-81ED-4DB2-BD59-A6C34878D82A}">
                    <a16:rowId xmlns:a16="http://schemas.microsoft.com/office/drawing/2014/main" val="852442624"/>
                  </a:ext>
                </a:extLst>
              </a:tr>
              <a:tr h="770758">
                <a:tc>
                  <a:txBody>
                    <a:bodyPr/>
                    <a:lstStyle/>
                    <a:p>
                      <a:r>
                        <a:rPr lang="ro-RO" sz="1200" b="1" noProof="0" dirty="0">
                          <a:latin typeface="Montserrat" panose="00000500000000000000" pitchFamily="2" charset="-18"/>
                        </a:rPr>
                        <a:t>Buget de stat </a:t>
                      </a:r>
                    </a:p>
                  </a:txBody>
                  <a:tcPr/>
                </a:tc>
                <a:tc>
                  <a:txBody>
                    <a:bodyPr/>
                    <a:lstStyle/>
                    <a:p>
                      <a:r>
                        <a:rPr lang="ro-RO" sz="1200" noProof="0" dirty="0">
                          <a:latin typeface="Montserrat" panose="00000500000000000000" pitchFamily="2" charset="-18"/>
                        </a:rPr>
                        <a:t>2.192.701 lei</a:t>
                      </a:r>
                    </a:p>
                  </a:txBody>
                  <a:tcPr/>
                </a:tc>
                <a:tc>
                  <a:txBody>
                    <a:bodyPr/>
                    <a:lstStyle/>
                    <a:p>
                      <a:r>
                        <a:rPr lang="ro-RO" sz="1200" noProof="0" dirty="0">
                          <a:latin typeface="Montserrat" panose="00000500000000000000" pitchFamily="2" charset="-18"/>
                        </a:rPr>
                        <a:t>Salarii, cheltuieli materiale</a:t>
                      </a:r>
                      <a:r>
                        <a:rPr lang="en-US" sz="1200" noProof="0" dirty="0">
                          <a:latin typeface="Montserrat" panose="00000500000000000000" pitchFamily="2" charset="-18"/>
                        </a:rPr>
                        <a:t> (internet, </a:t>
                      </a:r>
                      <a:r>
                        <a:rPr lang="en-US" sz="1200" noProof="0" dirty="0" err="1">
                          <a:latin typeface="Montserrat" panose="00000500000000000000" pitchFamily="2" charset="-18"/>
                        </a:rPr>
                        <a:t>telefon</a:t>
                      </a:r>
                      <a:r>
                        <a:rPr lang="en-US" sz="1200" noProof="0" dirty="0">
                          <a:latin typeface="Montserrat" panose="00000500000000000000" pitchFamily="2" charset="-18"/>
                        </a:rPr>
                        <a:t> fix, </a:t>
                      </a:r>
                      <a:r>
                        <a:rPr lang="en-US" sz="1200" noProof="0" dirty="0" err="1">
                          <a:latin typeface="Montserrat" panose="00000500000000000000" pitchFamily="2" charset="-18"/>
                        </a:rPr>
                        <a:t>protec</a:t>
                      </a:r>
                      <a:r>
                        <a:rPr lang="ro-RO" sz="1200" noProof="0" dirty="0" err="1">
                          <a:latin typeface="Montserrat" panose="00000500000000000000" pitchFamily="2" charset="-18"/>
                        </a:rPr>
                        <a:t>ția</a:t>
                      </a:r>
                      <a:r>
                        <a:rPr lang="ro-RO" sz="1200" noProof="0" dirty="0">
                          <a:latin typeface="Montserrat" panose="00000500000000000000" pitchFamily="2" charset="-18"/>
                        </a:rPr>
                        <a:t> muncii, program contabilitate, modul salarizare, medicina muncii</a:t>
                      </a:r>
                      <a:r>
                        <a:rPr lang="en-US" sz="1200" noProof="0" dirty="0">
                          <a:latin typeface="Montserrat" panose="00000500000000000000" pitchFamily="2" charset="-18"/>
                        </a:rPr>
                        <a:t>)</a:t>
                      </a:r>
                      <a:endParaRPr lang="ro-RO" sz="1200" noProof="0" dirty="0">
                        <a:latin typeface="Montserrat" panose="00000500000000000000" pitchFamily="2" charset="-18"/>
                      </a:endParaRPr>
                    </a:p>
                  </a:txBody>
                  <a:tcPr/>
                </a:tc>
                <a:tc>
                  <a:txBody>
                    <a:bodyPr/>
                    <a:lstStyle/>
                    <a:p>
                      <a:r>
                        <a:rPr lang="ro-RO" sz="1200" noProof="0" dirty="0">
                          <a:latin typeface="Montserrat" panose="00000500000000000000" pitchFamily="2" charset="-18"/>
                        </a:rPr>
                        <a:t>100%</a:t>
                      </a:r>
                    </a:p>
                  </a:txBody>
                  <a:tcPr/>
                </a:tc>
                <a:extLst>
                  <a:ext uri="{0D108BD9-81ED-4DB2-BD59-A6C34878D82A}">
                    <a16:rowId xmlns:a16="http://schemas.microsoft.com/office/drawing/2014/main" val="3382377100"/>
                  </a:ext>
                </a:extLst>
              </a:tr>
              <a:tr h="1284597">
                <a:tc>
                  <a:txBody>
                    <a:bodyPr/>
                    <a:lstStyle/>
                    <a:p>
                      <a:r>
                        <a:rPr lang="ro-RO" sz="1200" b="1" noProof="0" dirty="0">
                          <a:latin typeface="Montserrat" panose="00000500000000000000" pitchFamily="2" charset="-18"/>
                        </a:rPr>
                        <a:t>Buget venituri proprii </a:t>
                      </a:r>
                    </a:p>
                  </a:txBody>
                  <a:tcPr/>
                </a:tc>
                <a:tc>
                  <a:txBody>
                    <a:bodyPr/>
                    <a:lstStyle/>
                    <a:p>
                      <a:r>
                        <a:rPr lang="ro-RO" sz="1200" noProof="0" dirty="0">
                          <a:latin typeface="Montserrat" panose="00000500000000000000" pitchFamily="2" charset="-18"/>
                        </a:rPr>
                        <a:t>25.475 lei</a:t>
                      </a:r>
                    </a:p>
                  </a:txBody>
                  <a:tcPr/>
                </a:tc>
                <a:tc>
                  <a:txBody>
                    <a:bodyPr/>
                    <a:lstStyle/>
                    <a:p>
                      <a:r>
                        <a:rPr lang="ro-RO" sz="1200" noProof="0" dirty="0">
                          <a:latin typeface="Montserrat" panose="00000500000000000000" pitchFamily="2" charset="-18"/>
                        </a:rPr>
                        <a:t>venituri Sesiunea anuală de comunicări științifice - 9.200lei</a:t>
                      </a:r>
                    </a:p>
                    <a:p>
                      <a:r>
                        <a:rPr lang="ro-RO" sz="1200" noProof="0" dirty="0">
                          <a:latin typeface="Montserrat" panose="00000500000000000000" pitchFamily="2" charset="-18"/>
                        </a:rPr>
                        <a:t>Conferință Tinerilor Cercetători în Drept – 15.450 lei.</a:t>
                      </a:r>
                    </a:p>
                    <a:p>
                      <a:r>
                        <a:rPr lang="ro-RO" sz="1200" noProof="0" dirty="0">
                          <a:latin typeface="Montserrat" panose="00000500000000000000" pitchFamily="2" charset="-18"/>
                        </a:rPr>
                        <a:t>Royalties EBSCO - 825 lei, indexare revistei SCJ în platforma EBSCO database</a:t>
                      </a:r>
                    </a:p>
                  </a:txBody>
                  <a:tcPr/>
                </a:tc>
                <a:tc>
                  <a:txBody>
                    <a:bodyPr/>
                    <a:lstStyle/>
                    <a:p>
                      <a:r>
                        <a:rPr lang="ro-RO" sz="1200" noProof="0" dirty="0">
                          <a:latin typeface="Montserrat" panose="00000500000000000000" pitchFamily="2" charset="-18"/>
                        </a:rPr>
                        <a:t>100% </a:t>
                      </a:r>
                      <a:r>
                        <a:rPr lang="ro-RO" sz="1000" noProof="0" dirty="0">
                          <a:latin typeface="Montserrat" panose="00000500000000000000" pitchFamily="2" charset="-18"/>
                        </a:rPr>
                        <a:t>(program contabilitate, modul salarizare, internet, protecția muncii, telefon fix, papetărie, birotică, certificate digitale, curs referent RU, materiale promoționale)</a:t>
                      </a:r>
                    </a:p>
                  </a:txBody>
                  <a:tcPr/>
                </a:tc>
                <a:extLst>
                  <a:ext uri="{0D108BD9-81ED-4DB2-BD59-A6C34878D82A}">
                    <a16:rowId xmlns:a16="http://schemas.microsoft.com/office/drawing/2014/main" val="3020701380"/>
                  </a:ext>
                </a:extLst>
              </a:tr>
              <a:tr h="809698">
                <a:tc rowSpan="5">
                  <a:txBody>
                    <a:bodyPr/>
                    <a:lstStyle/>
                    <a:p>
                      <a:r>
                        <a:rPr lang="ro-RO" sz="1200" b="1" noProof="0" dirty="0">
                          <a:latin typeface="Montserrat" panose="00000500000000000000" pitchFamily="2" charset="-18"/>
                        </a:rPr>
                        <a:t>Sponsorizări și donații:</a:t>
                      </a:r>
                    </a:p>
                    <a:p>
                      <a:r>
                        <a:rPr lang="ro-RO" sz="1200" b="1" noProof="0" dirty="0">
                          <a:latin typeface="Montserrat" panose="00000500000000000000" pitchFamily="2" charset="-18"/>
                        </a:rPr>
                        <a:t>(4 sponsorizări si o donație)</a:t>
                      </a:r>
                    </a:p>
                  </a:txBody>
                  <a:tcPr/>
                </a:tc>
                <a:tc>
                  <a:txBody>
                    <a:bodyPr/>
                    <a:lstStyle/>
                    <a:p>
                      <a:r>
                        <a:rPr lang="ro-RO" sz="1200" noProof="0" dirty="0">
                          <a:latin typeface="Montserrat" panose="00000500000000000000" pitchFamily="2" charset="-18"/>
                        </a:rPr>
                        <a:t>50.000 lei </a:t>
                      </a:r>
                    </a:p>
                  </a:txBody>
                  <a:tcPr/>
                </a:tc>
                <a:tc>
                  <a:txBody>
                    <a:bodyPr/>
                    <a:lstStyle/>
                    <a:p>
                      <a:r>
                        <a:rPr lang="ro-RO" sz="1200" noProof="0" dirty="0">
                          <a:latin typeface="Montserrat" panose="00000500000000000000" pitchFamily="2" charset="-18"/>
                        </a:rPr>
                        <a:t>Bursa „Simona Maya Teodoroiu” (SMT), integral utilizată, beneficiari fiind cei 3 noi salariați (CS – 2 persoane, ACS – 1 persoană) ai Centrului de Studii de Drept European</a:t>
                      </a:r>
                    </a:p>
                  </a:txBody>
                  <a:tcPr/>
                </a:tc>
                <a:tc>
                  <a:txBody>
                    <a:bodyPr/>
                    <a:lstStyle/>
                    <a:p>
                      <a:r>
                        <a:rPr lang="ro-RO" sz="1200" noProof="0" dirty="0">
                          <a:latin typeface="Montserrat" panose="00000500000000000000" pitchFamily="2" charset="-18"/>
                        </a:rPr>
                        <a:t>100%</a:t>
                      </a:r>
                    </a:p>
                    <a:p>
                      <a:endParaRPr lang="ro-RO" sz="1200" noProof="0" dirty="0">
                        <a:latin typeface="Montserrat" panose="00000500000000000000" pitchFamily="2" charset="-18"/>
                      </a:endParaRPr>
                    </a:p>
                  </a:txBody>
                  <a:tcPr/>
                </a:tc>
                <a:extLst>
                  <a:ext uri="{0D108BD9-81ED-4DB2-BD59-A6C34878D82A}">
                    <a16:rowId xmlns:a16="http://schemas.microsoft.com/office/drawing/2014/main" val="2292477042"/>
                  </a:ext>
                </a:extLst>
              </a:tr>
              <a:tr h="449832">
                <a:tc vMerge="1">
                  <a:txBody>
                    <a:bodyPr/>
                    <a:lstStyle/>
                    <a:p>
                      <a:endParaRPr lang="ro-RO" sz="1400" dirty="0"/>
                    </a:p>
                  </a:txBody>
                  <a:tcPr/>
                </a:tc>
                <a:tc>
                  <a:txBody>
                    <a:bodyPr/>
                    <a:lstStyle/>
                    <a:p>
                      <a:r>
                        <a:rPr lang="ro-RO" sz="1200" noProof="0" dirty="0">
                          <a:latin typeface="Montserrat" panose="00000500000000000000" pitchFamily="2" charset="-18"/>
                        </a:rPr>
                        <a:t>5.000 lei </a:t>
                      </a:r>
                    </a:p>
                  </a:txBody>
                  <a:tcPr/>
                </a:tc>
                <a:tc>
                  <a:txBody>
                    <a:bodyPr/>
                    <a:lstStyle/>
                    <a:p>
                      <a:r>
                        <a:rPr lang="ro-RO" sz="1200" noProof="0" dirty="0">
                          <a:latin typeface="Montserrat" panose="00000500000000000000" pitchFamily="2" charset="-18"/>
                        </a:rPr>
                        <a:t>achiziție sistem conferință audio-video de înaltă calitate </a:t>
                      </a:r>
                    </a:p>
                  </a:txBody>
                  <a:tcPr/>
                </a:tc>
                <a:tc>
                  <a:txBody>
                    <a:bodyPr/>
                    <a:lstStyle/>
                    <a:p>
                      <a:r>
                        <a:rPr lang="ro-RO" sz="1200" noProof="0" dirty="0">
                          <a:latin typeface="Montserrat" panose="00000500000000000000" pitchFamily="2" charset="-18"/>
                        </a:rPr>
                        <a:t>100%</a:t>
                      </a:r>
                    </a:p>
                    <a:p>
                      <a:endParaRPr lang="ro-RO" sz="1200" noProof="0" dirty="0">
                        <a:latin typeface="Montserrat" panose="00000500000000000000" pitchFamily="2" charset="-18"/>
                      </a:endParaRPr>
                    </a:p>
                  </a:txBody>
                  <a:tcPr/>
                </a:tc>
                <a:extLst>
                  <a:ext uri="{0D108BD9-81ED-4DB2-BD59-A6C34878D82A}">
                    <a16:rowId xmlns:a16="http://schemas.microsoft.com/office/drawing/2014/main" val="4170457028"/>
                  </a:ext>
                </a:extLst>
              </a:tr>
              <a:tr h="1284597">
                <a:tc vMerge="1">
                  <a:txBody>
                    <a:bodyPr/>
                    <a:lstStyle/>
                    <a:p>
                      <a:endParaRPr lang="ro-RO" sz="1400" dirty="0"/>
                    </a:p>
                  </a:txBody>
                  <a:tcPr/>
                </a:tc>
                <a:tc>
                  <a:txBody>
                    <a:bodyPr/>
                    <a:lstStyle/>
                    <a:p>
                      <a:r>
                        <a:rPr lang="ro-RO" sz="1200" noProof="0" dirty="0">
                          <a:latin typeface="Montserrat" panose="00000500000000000000" pitchFamily="2" charset="-18"/>
                        </a:rPr>
                        <a:t>11.000 lei</a:t>
                      </a:r>
                    </a:p>
                  </a:txBody>
                  <a:tcPr/>
                </a:tc>
                <a:tc>
                  <a:txBody>
                    <a:bodyPr/>
                    <a:lstStyle/>
                    <a:p>
                      <a:r>
                        <a:rPr lang="ro-RO" sz="1200" noProof="0" dirty="0">
                          <a:latin typeface="Montserrat" panose="00000500000000000000" pitchFamily="2" charset="-18"/>
                        </a:rPr>
                        <a:t>3.220 lei - tipărirea revistei SCJ (200 exemplare)</a:t>
                      </a:r>
                    </a:p>
                    <a:p>
                      <a:r>
                        <a:rPr lang="ro-RO" sz="1200" noProof="0" dirty="0">
                          <a:latin typeface="Montserrat" panose="00000500000000000000" pitchFamily="2" charset="-18"/>
                        </a:rPr>
                        <a:t>2.000 lei - distribuirea exemplarelor</a:t>
                      </a:r>
                    </a:p>
                    <a:p>
                      <a:r>
                        <a:rPr lang="ro-RO" sz="1200" noProof="0" dirty="0">
                          <a:latin typeface="Montserrat" panose="00000500000000000000" pitchFamily="2" charset="-18"/>
                        </a:rPr>
                        <a:t>5.780 lei - indexarea revistei SCJ în ERIH Plus (realizare website www.rscj.ro, încărcare arhivă, depunere solicitare de indexare)</a:t>
                      </a:r>
                    </a:p>
                  </a:txBody>
                  <a:tcPr/>
                </a:tc>
                <a:tc>
                  <a:txBody>
                    <a:bodyPr/>
                    <a:lstStyle/>
                    <a:p>
                      <a:r>
                        <a:rPr lang="ro-RO" sz="1200" noProof="0" dirty="0">
                          <a:latin typeface="Montserrat" panose="00000500000000000000" pitchFamily="2" charset="-18"/>
                        </a:rPr>
                        <a:t>33%</a:t>
                      </a:r>
                    </a:p>
                  </a:txBody>
                  <a:tcPr/>
                </a:tc>
                <a:extLst>
                  <a:ext uri="{0D108BD9-81ED-4DB2-BD59-A6C34878D82A}">
                    <a16:rowId xmlns:a16="http://schemas.microsoft.com/office/drawing/2014/main" val="4183629632"/>
                  </a:ext>
                </a:extLst>
              </a:tr>
              <a:tr h="770758">
                <a:tc vMerge="1">
                  <a:txBody>
                    <a:bodyPr/>
                    <a:lstStyle/>
                    <a:p>
                      <a:endParaRPr lang="ro-RO" sz="1400" dirty="0"/>
                    </a:p>
                  </a:txBody>
                  <a:tcPr/>
                </a:tc>
                <a:tc>
                  <a:txBody>
                    <a:bodyPr/>
                    <a:lstStyle/>
                    <a:p>
                      <a:r>
                        <a:rPr lang="ro-RO" sz="1200" noProof="0" dirty="0">
                          <a:latin typeface="Montserrat" panose="00000500000000000000" pitchFamily="2" charset="-18"/>
                        </a:rPr>
                        <a:t>9.500 lei </a:t>
                      </a:r>
                    </a:p>
                  </a:txBody>
                  <a:tcPr/>
                </a:tc>
                <a:tc>
                  <a:txBody>
                    <a:bodyPr/>
                    <a:lstStyle/>
                    <a:p>
                      <a:r>
                        <a:rPr lang="ro-RO" sz="1200" noProof="0" dirty="0">
                          <a:latin typeface="Montserrat" panose="00000500000000000000" pitchFamily="2" charset="-18"/>
                        </a:rPr>
                        <a:t>Dotări sala de consiliu a Institutului: televizor, stand, microfoane, telecomenzi, kit tastatură + mouse, </a:t>
                      </a:r>
                      <a:r>
                        <a:rPr lang="ro-RO" sz="1200" noProof="0" dirty="0" err="1">
                          <a:latin typeface="Montserrat" panose="00000500000000000000" pitchFamily="2" charset="-18"/>
                        </a:rPr>
                        <a:t>espressor</a:t>
                      </a:r>
                      <a:r>
                        <a:rPr lang="ro-RO" sz="1200" noProof="0" dirty="0">
                          <a:latin typeface="Montserrat" panose="00000500000000000000" pitchFamily="2" charset="-18"/>
                        </a:rPr>
                        <a:t>, monitor PC</a:t>
                      </a:r>
                    </a:p>
                  </a:txBody>
                  <a:tcPr/>
                </a:tc>
                <a:tc>
                  <a:txBody>
                    <a:bodyPr/>
                    <a:lstStyle/>
                    <a:p>
                      <a:r>
                        <a:rPr lang="ro-RO" sz="1200" noProof="0" dirty="0">
                          <a:latin typeface="Montserrat" panose="00000500000000000000" pitchFamily="2" charset="-18"/>
                        </a:rPr>
                        <a:t>100%</a:t>
                      </a:r>
                    </a:p>
                    <a:p>
                      <a:endParaRPr lang="ro-RO" sz="1200" noProof="0" dirty="0">
                        <a:latin typeface="Montserrat" panose="00000500000000000000" pitchFamily="2" charset="-18"/>
                      </a:endParaRPr>
                    </a:p>
                  </a:txBody>
                  <a:tcPr/>
                </a:tc>
                <a:extLst>
                  <a:ext uri="{0D108BD9-81ED-4DB2-BD59-A6C34878D82A}">
                    <a16:rowId xmlns:a16="http://schemas.microsoft.com/office/drawing/2014/main" val="1195859302"/>
                  </a:ext>
                </a:extLst>
              </a:tr>
              <a:tr h="599479">
                <a:tc vMerge="1">
                  <a:txBody>
                    <a:bodyPr/>
                    <a:lstStyle/>
                    <a:p>
                      <a:endParaRPr lang="ro-RO" sz="1400" dirty="0"/>
                    </a:p>
                  </a:txBody>
                  <a:tcPr/>
                </a:tc>
                <a:tc>
                  <a:txBody>
                    <a:bodyPr/>
                    <a:lstStyle/>
                    <a:p>
                      <a:r>
                        <a:rPr lang="ro-RO" sz="1200" noProof="0" dirty="0">
                          <a:latin typeface="Montserrat" panose="00000500000000000000" pitchFamily="2" charset="-18"/>
                        </a:rPr>
                        <a:t>Donație</a:t>
                      </a:r>
                    </a:p>
                  </a:txBody>
                  <a:tcPr/>
                </a:tc>
                <a:tc>
                  <a:txBody>
                    <a:bodyPr/>
                    <a:lstStyle/>
                    <a:p>
                      <a:r>
                        <a:rPr lang="ro-RO" sz="1200" noProof="0" dirty="0">
                          <a:latin typeface="Montserrat" panose="00000500000000000000" pitchFamily="2" charset="-18"/>
                        </a:rPr>
                        <a:t>20 calculatoare: dotare completă IT (unitate, monitor, tastatura, mouse, sistem operare, software).</a:t>
                      </a:r>
                    </a:p>
                  </a:txBody>
                  <a:tcPr/>
                </a:tc>
                <a:tc>
                  <a:txBody>
                    <a:bodyPr/>
                    <a:lstStyle/>
                    <a:p>
                      <a:r>
                        <a:rPr lang="ro-RO" sz="1200" noProof="0" dirty="0">
                          <a:latin typeface="Montserrat" panose="00000500000000000000" pitchFamily="2" charset="-18"/>
                        </a:rPr>
                        <a:t>100%</a:t>
                      </a:r>
                    </a:p>
                  </a:txBody>
                  <a:tcPr/>
                </a:tc>
                <a:extLst>
                  <a:ext uri="{0D108BD9-81ED-4DB2-BD59-A6C34878D82A}">
                    <a16:rowId xmlns:a16="http://schemas.microsoft.com/office/drawing/2014/main" val="3995800702"/>
                  </a:ext>
                </a:extLst>
              </a:tr>
            </a:tbl>
          </a:graphicData>
        </a:graphic>
      </p:graphicFrame>
    </p:spTree>
    <p:extLst>
      <p:ext uri="{BB962C8B-B14F-4D97-AF65-F5344CB8AC3E}">
        <p14:creationId xmlns:p14="http://schemas.microsoft.com/office/powerpoint/2010/main" val="2793029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115D03B1-BD8C-C2CC-511B-7C2A6E4705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6EB78F-5929-10B6-DC1D-9A4656613441}"/>
              </a:ext>
            </a:extLst>
          </p:cNvPr>
          <p:cNvSpPr>
            <a:spLocks noGrp="1"/>
          </p:cNvSpPr>
          <p:nvPr>
            <p:ph type="ctrTitle"/>
          </p:nvPr>
        </p:nvSpPr>
        <p:spPr>
          <a:xfrm>
            <a:off x="5923473" y="1762853"/>
            <a:ext cx="5814202" cy="3069774"/>
          </a:xfrm>
        </p:spPr>
        <p:txBody>
          <a:bodyPr/>
          <a:lstStyle/>
          <a:p>
            <a:pPr algn="ctr"/>
            <a:r>
              <a:rPr lang="ro-RO" sz="4000" b="1" noProof="0" dirty="0">
                <a:solidFill>
                  <a:schemeClr val="bg1"/>
                </a:solidFill>
                <a:latin typeface="Montserrat" panose="00000500000000000000" pitchFamily="2" charset="-18"/>
              </a:rPr>
              <a:t>PLANUL de Activitate pentru Anul 2026</a:t>
            </a:r>
          </a:p>
        </p:txBody>
      </p:sp>
      <p:pic>
        <p:nvPicPr>
          <p:cNvPr id="4" name="Imagine 3" descr="O imagine care conține încălțăminte, îmbrăcăminte, rochie, desen&#10;&#10;Conținutul generat de inteligența artificială poate fi incorect.">
            <a:extLst>
              <a:ext uri="{FF2B5EF4-FFF2-40B4-BE49-F238E27FC236}">
                <a16:creationId xmlns:a16="http://schemas.microsoft.com/office/drawing/2014/main" id="{365790E8-823C-A3DE-4C2B-160B8DB7F98B}"/>
              </a:ext>
            </a:extLst>
          </p:cNvPr>
          <p:cNvPicPr>
            <a:picLocks noChangeAspect="1"/>
          </p:cNvPicPr>
          <p:nvPr/>
        </p:nvPicPr>
        <p:blipFill>
          <a:blip r:embed="rId2"/>
          <a:stretch>
            <a:fillRect/>
          </a:stretch>
        </p:blipFill>
        <p:spPr>
          <a:xfrm>
            <a:off x="149088" y="508000"/>
            <a:ext cx="6036364" cy="6036364"/>
          </a:xfrm>
          <a:prstGeom prst="rect">
            <a:avLst/>
          </a:prstGeom>
        </p:spPr>
      </p:pic>
    </p:spTree>
    <p:extLst>
      <p:ext uri="{BB962C8B-B14F-4D97-AF65-F5344CB8AC3E}">
        <p14:creationId xmlns:p14="http://schemas.microsoft.com/office/powerpoint/2010/main" val="222713986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F3C0B-D41C-EBC3-58EA-ED7A516305E7}"/>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705F123-1D31-33CF-0B5E-F0AA1B1E32D1}"/>
              </a:ext>
            </a:extLst>
          </p:cNvPr>
          <p:cNvSpPr txBox="1">
            <a:spLocks/>
          </p:cNvSpPr>
          <p:nvPr/>
        </p:nvSpPr>
        <p:spPr>
          <a:xfrm>
            <a:off x="5436316" y="1995622"/>
            <a:ext cx="5621089" cy="28667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lnSpc>
                <a:spcPct val="120000"/>
              </a:lnSpc>
            </a:pPr>
            <a:r>
              <a:rPr lang="ro-RO" sz="4000" b="1" noProof="0" dirty="0">
                <a:solidFill>
                  <a:schemeClr val="accent2"/>
                </a:solidFill>
                <a:latin typeface="Montserrat" panose="00000500000000000000" pitchFamily="2" charset="-18"/>
              </a:rPr>
              <a:t>I</a:t>
            </a:r>
          </a:p>
          <a:p>
            <a:pPr algn="ctr">
              <a:lnSpc>
                <a:spcPct val="120000"/>
              </a:lnSpc>
            </a:pPr>
            <a:endParaRPr lang="ro-RO" sz="4000" b="1" noProof="0" dirty="0">
              <a:solidFill>
                <a:schemeClr val="accent2"/>
              </a:solidFill>
              <a:latin typeface="Montserrat" panose="00000500000000000000" pitchFamily="2" charset="-18"/>
            </a:endParaRPr>
          </a:p>
          <a:p>
            <a:pPr algn="ctr">
              <a:lnSpc>
                <a:spcPct val="120000"/>
              </a:lnSpc>
            </a:pPr>
            <a:r>
              <a:rPr lang="ro-RO" sz="4000" b="1" noProof="0" dirty="0">
                <a:solidFill>
                  <a:schemeClr val="accent2"/>
                </a:solidFill>
                <a:latin typeface="Montserrat" panose="00000500000000000000" pitchFamily="2" charset="-18"/>
              </a:rPr>
              <a:t>MISIUNE, viziune, OBIECTIVE</a:t>
            </a:r>
          </a:p>
        </p:txBody>
      </p:sp>
    </p:spTree>
    <p:extLst>
      <p:ext uri="{BB962C8B-B14F-4D97-AF65-F5344CB8AC3E}">
        <p14:creationId xmlns:p14="http://schemas.microsoft.com/office/powerpoint/2010/main" val="36990128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94000">
              <a:schemeClr val="accent1">
                <a:lumMod val="5000"/>
                <a:lumOff val="9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BBA9D7D-549D-BA66-05AF-0AFA8D2DC19B}"/>
            </a:ext>
          </a:extLst>
        </p:cNvPr>
        <p:cNvGrpSpPr/>
        <p:nvPr/>
      </p:nvGrpSpPr>
      <p:grpSpPr>
        <a:xfrm>
          <a:off x="0" y="0"/>
          <a:ext cx="0" cy="0"/>
          <a:chOff x="0" y="0"/>
          <a:chExt cx="0" cy="0"/>
        </a:xfrm>
      </p:grpSpPr>
      <p:pic>
        <p:nvPicPr>
          <p:cNvPr id="23" name="Imagine 22" descr="O imagine care conține desen, schiță, artă, încălțăminte&#10;&#10;Conținutul generat de inteligența artificială poate fi incorect.">
            <a:extLst>
              <a:ext uri="{FF2B5EF4-FFF2-40B4-BE49-F238E27FC236}">
                <a16:creationId xmlns:a16="http://schemas.microsoft.com/office/drawing/2014/main" id="{8BB3AB47-AEE8-B783-3783-7231DA301898}"/>
              </a:ext>
            </a:extLst>
          </p:cNvPr>
          <p:cNvPicPr>
            <a:picLocks noChangeAspect="1"/>
          </p:cNvPicPr>
          <p:nvPr/>
        </p:nvPicPr>
        <p:blipFill>
          <a:blip r:embed="rId3"/>
          <a:stretch>
            <a:fillRect/>
          </a:stretch>
        </p:blipFill>
        <p:spPr>
          <a:xfrm>
            <a:off x="-89452" y="945997"/>
            <a:ext cx="6185452" cy="6858000"/>
          </a:xfrm>
          <a:prstGeom prst="rect">
            <a:avLst/>
          </a:prstGeom>
        </p:spPr>
      </p:pic>
      <p:sp>
        <p:nvSpPr>
          <p:cNvPr id="21" name="CasetăText 20">
            <a:extLst>
              <a:ext uri="{FF2B5EF4-FFF2-40B4-BE49-F238E27FC236}">
                <a16:creationId xmlns:a16="http://schemas.microsoft.com/office/drawing/2014/main" id="{1A391861-F210-DD9C-B3E3-B7DAD6AE0C71}"/>
              </a:ext>
            </a:extLst>
          </p:cNvPr>
          <p:cNvSpPr txBox="1"/>
          <p:nvPr/>
        </p:nvSpPr>
        <p:spPr>
          <a:xfrm>
            <a:off x="6015318" y="389849"/>
            <a:ext cx="5772903" cy="649408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buFont typeface="Wingdings" panose="05000000000000000000" pitchFamily="2" charset="2"/>
              <a:buChar char="§"/>
            </a:pPr>
            <a:r>
              <a:rPr lang="ro-RO" sz="1600" b="1" noProof="0" dirty="0">
                <a:latin typeface="Montserrat" panose="00000500000000000000" pitchFamily="2" charset="-18"/>
              </a:rPr>
              <a:t>Misiune</a:t>
            </a:r>
            <a:r>
              <a:rPr lang="ro-RO" sz="1600" b="1" dirty="0">
                <a:latin typeface="Montserrat" panose="00000500000000000000" pitchFamily="2" charset="-18"/>
              </a:rPr>
              <a:t> </a:t>
            </a:r>
            <a:r>
              <a:rPr lang="ro-RO" sz="1600" dirty="0">
                <a:latin typeface="Montserrat" panose="00000500000000000000" pitchFamily="2" charset="-18"/>
              </a:rPr>
              <a:t>-</a:t>
            </a:r>
            <a:r>
              <a:rPr lang="ro-RO" sz="1600" b="1" dirty="0">
                <a:latin typeface="Montserrat" panose="00000500000000000000" pitchFamily="2" charset="-18"/>
              </a:rPr>
              <a:t> </a:t>
            </a:r>
            <a:r>
              <a:rPr lang="ro-RO" sz="1600" noProof="0" dirty="0">
                <a:latin typeface="Montserrat" panose="00000500000000000000" pitchFamily="2" charset="-18"/>
              </a:rPr>
              <a:t>dezvoltarea și promovarea cercetării științifice în domeniul dreptului</a:t>
            </a:r>
          </a:p>
          <a:p>
            <a:pPr marL="285750" indent="-285750" algn="just">
              <a:buFont typeface="Wingdings" panose="05000000000000000000" pitchFamily="2" charset="2"/>
              <a:buChar char="§"/>
            </a:pPr>
            <a:endParaRPr lang="ro-RO" sz="1600" noProof="0" dirty="0">
              <a:latin typeface="Montserrat" panose="00000500000000000000" pitchFamily="2" charset="-18"/>
            </a:endParaRPr>
          </a:p>
          <a:p>
            <a:pPr marL="285750" indent="-285750" algn="just">
              <a:buFont typeface="Wingdings" panose="05000000000000000000" pitchFamily="2" charset="2"/>
              <a:buChar char="§"/>
            </a:pPr>
            <a:r>
              <a:rPr lang="ro-RO" sz="1600" b="1" noProof="0" dirty="0">
                <a:latin typeface="Montserrat" panose="00000500000000000000" pitchFamily="2" charset="-18"/>
              </a:rPr>
              <a:t>Context</a:t>
            </a:r>
            <a:r>
              <a:rPr lang="ro-RO" sz="1600" b="1" dirty="0">
                <a:latin typeface="Montserrat" panose="00000500000000000000" pitchFamily="2" charset="-18"/>
              </a:rPr>
              <a:t> </a:t>
            </a:r>
            <a:r>
              <a:rPr lang="ro-RO" sz="1600" dirty="0">
                <a:latin typeface="Montserrat" panose="00000500000000000000" pitchFamily="2" charset="-18"/>
              </a:rPr>
              <a:t>- </a:t>
            </a:r>
            <a:r>
              <a:rPr lang="ro-RO" sz="1600" noProof="0" dirty="0">
                <a:latin typeface="Montserrat" panose="00000500000000000000" pitchFamily="2" charset="-18"/>
              </a:rPr>
              <a:t>ICJ își propune să redevină principalul coordonator al cercetării juridice la nivel național, oferind direcție și unitate științifică</a:t>
            </a:r>
          </a:p>
          <a:p>
            <a:pPr marL="285750" indent="-285750" algn="just">
              <a:buFont typeface="Wingdings" panose="05000000000000000000" pitchFamily="2" charset="2"/>
              <a:buChar char="§"/>
            </a:pPr>
            <a:endParaRPr lang="ro-RO" sz="1600" noProof="0" dirty="0">
              <a:latin typeface="Montserrat" panose="00000500000000000000" pitchFamily="2" charset="-18"/>
            </a:endParaRPr>
          </a:p>
          <a:p>
            <a:pPr marL="285750" indent="-285750" algn="just">
              <a:buFont typeface="Wingdings" panose="05000000000000000000" pitchFamily="2" charset="2"/>
              <a:buChar char="§"/>
            </a:pPr>
            <a:r>
              <a:rPr lang="ro-RO" sz="1600" b="1" noProof="0" dirty="0">
                <a:latin typeface="Montserrat" panose="00000500000000000000" pitchFamily="2" charset="-18"/>
              </a:rPr>
              <a:t>Răspunsul cercetării juridice</a:t>
            </a:r>
            <a:r>
              <a:rPr lang="ro-RO" sz="1600" b="1" dirty="0">
                <a:latin typeface="Montserrat" panose="00000500000000000000" pitchFamily="2" charset="-18"/>
              </a:rPr>
              <a:t> </a:t>
            </a:r>
            <a:r>
              <a:rPr lang="ro-RO" sz="1600" dirty="0">
                <a:latin typeface="Montserrat" panose="00000500000000000000" pitchFamily="2" charset="-18"/>
              </a:rPr>
              <a:t>- </a:t>
            </a:r>
            <a:r>
              <a:rPr lang="ro-RO" sz="1600" noProof="0" dirty="0">
                <a:latin typeface="Montserrat" panose="00000500000000000000" pitchFamily="2" charset="-18"/>
              </a:rPr>
              <a:t>analiza evoluției practicii judiciare, dezvoltarea teoriei dreptului pornind de la realitățile aplicative, formularea de soluții utile profesiilor juridice, perfecționarea metodologiei și valorificarea tradiției dreptului românesc</a:t>
            </a:r>
          </a:p>
          <a:p>
            <a:pPr marL="285750" indent="-285750" algn="just">
              <a:buFont typeface="Wingdings" panose="05000000000000000000" pitchFamily="2" charset="2"/>
              <a:buChar char="§"/>
            </a:pPr>
            <a:endParaRPr lang="ro-RO" sz="1600" noProof="0" dirty="0">
              <a:latin typeface="Montserrat" panose="00000500000000000000" pitchFamily="2" charset="-18"/>
            </a:endParaRPr>
          </a:p>
          <a:p>
            <a:pPr marL="285750" indent="-285750" algn="just">
              <a:buFont typeface="Wingdings" panose="05000000000000000000" pitchFamily="2" charset="2"/>
              <a:buChar char="§"/>
            </a:pPr>
            <a:r>
              <a:rPr lang="ro-RO" sz="1600" b="1" noProof="0" dirty="0">
                <a:latin typeface="Montserrat" panose="00000500000000000000" pitchFamily="2" charset="-18"/>
              </a:rPr>
              <a:t>Viziune </a:t>
            </a:r>
            <a:r>
              <a:rPr lang="ro-RO" sz="1600" noProof="0" dirty="0">
                <a:latin typeface="Montserrat" panose="00000500000000000000" pitchFamily="2" charset="-18"/>
              </a:rPr>
              <a:t>- ICJ urmărește să devină lider național și actor european în cercetarea juridică, consolidând cercetarea interdisciplinară și contribuind la elaborarea politicilor publice privind sistemul judiciar</a:t>
            </a:r>
          </a:p>
          <a:p>
            <a:pPr marL="285750" indent="-285750" algn="just">
              <a:buFont typeface="Wingdings" panose="05000000000000000000" pitchFamily="2" charset="2"/>
              <a:buChar char="§"/>
            </a:pPr>
            <a:endParaRPr lang="ro-RO" sz="1600" noProof="0" dirty="0">
              <a:latin typeface="Montserrat" panose="00000500000000000000" pitchFamily="2" charset="-18"/>
            </a:endParaRPr>
          </a:p>
          <a:p>
            <a:pPr marL="285750" indent="-285750" algn="just">
              <a:buFont typeface="Wingdings" panose="05000000000000000000" pitchFamily="2" charset="2"/>
              <a:buChar char="§"/>
            </a:pPr>
            <a:r>
              <a:rPr lang="ro-RO" sz="1600" b="1" noProof="0" dirty="0">
                <a:latin typeface="Montserrat" panose="00000500000000000000" pitchFamily="2" charset="-18"/>
              </a:rPr>
              <a:t>Valori.</a:t>
            </a:r>
            <a:r>
              <a:rPr lang="ro-RO" sz="1600" noProof="0" dirty="0">
                <a:latin typeface="Montserrat" panose="00000500000000000000" pitchFamily="2" charset="-18"/>
              </a:rPr>
              <a:t> Activitatea ICJ este ghidată de excelență, libertate academică, transparență, etică, integritate, respect pentru tradiție și deschidere către inovare.</a:t>
            </a:r>
          </a:p>
          <a:p>
            <a:pPr marL="285750" indent="-285750" algn="just">
              <a:buFont typeface="Wingdings" panose="05000000000000000000" pitchFamily="2" charset="2"/>
              <a:buChar char="§"/>
            </a:pPr>
            <a:endParaRPr lang="ro-RO" sz="1600" noProof="0" dirty="0">
              <a:latin typeface="Montserrat" panose="00000500000000000000" pitchFamily="2" charset="-18"/>
            </a:endParaRPr>
          </a:p>
          <a:p>
            <a:pPr marL="285750" indent="-285750" algn="just">
              <a:buFont typeface="Wingdings" panose="05000000000000000000" pitchFamily="2" charset="2"/>
              <a:buChar char="§"/>
            </a:pPr>
            <a:r>
              <a:rPr lang="ro-RO" sz="1600" b="1" noProof="0" dirty="0">
                <a:solidFill>
                  <a:srgbClr val="FF0000"/>
                </a:solidFill>
                <a:latin typeface="Montserrat" panose="00000500000000000000" pitchFamily="2" charset="-18"/>
              </a:rPr>
              <a:t>Obiectiv strategic: Încadrarea în clasa I de performanță.</a:t>
            </a:r>
            <a:endParaRPr lang="ro-RO" sz="1600" noProof="0" dirty="0">
              <a:solidFill>
                <a:srgbClr val="FF0000"/>
              </a:solidFill>
              <a:latin typeface="Montserrat" panose="00000500000000000000" pitchFamily="2" charset="-18"/>
            </a:endParaRPr>
          </a:p>
        </p:txBody>
      </p:sp>
      <p:sp>
        <p:nvSpPr>
          <p:cNvPr id="24" name="Title 1">
            <a:extLst>
              <a:ext uri="{FF2B5EF4-FFF2-40B4-BE49-F238E27FC236}">
                <a16:creationId xmlns:a16="http://schemas.microsoft.com/office/drawing/2014/main" id="{E034BD29-480E-CF9D-AF5A-EA2EC2E69C55}"/>
              </a:ext>
            </a:extLst>
          </p:cNvPr>
          <p:cNvSpPr txBox="1">
            <a:spLocks/>
          </p:cNvSpPr>
          <p:nvPr/>
        </p:nvSpPr>
        <p:spPr>
          <a:xfrm>
            <a:off x="403779" y="394111"/>
            <a:ext cx="2083927" cy="42310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I.1. Misiune</a:t>
            </a:r>
          </a:p>
        </p:txBody>
      </p:sp>
    </p:spTree>
    <p:extLst>
      <p:ext uri="{BB962C8B-B14F-4D97-AF65-F5344CB8AC3E}">
        <p14:creationId xmlns:p14="http://schemas.microsoft.com/office/powerpoint/2010/main" val="218493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asetăText 22">
            <a:extLst>
              <a:ext uri="{FF2B5EF4-FFF2-40B4-BE49-F238E27FC236}">
                <a16:creationId xmlns:a16="http://schemas.microsoft.com/office/drawing/2014/main" id="{E8D27C14-DE97-9F29-2B6F-83B0EEAFDDFD}"/>
              </a:ext>
            </a:extLst>
          </p:cNvPr>
          <p:cNvSpPr txBox="1"/>
          <p:nvPr/>
        </p:nvSpPr>
        <p:spPr>
          <a:xfrm>
            <a:off x="5572006" y="1401951"/>
            <a:ext cx="6020802" cy="4616648"/>
          </a:xfrm>
          <a:prstGeom prst="rect">
            <a:avLst/>
          </a:prstGeom>
          <a:noFill/>
        </p:spPr>
        <p:txBody>
          <a:bodyPr wrap="square">
            <a:spAutoFit/>
          </a:bodyPr>
          <a:lstStyle/>
          <a:p>
            <a:pPr algn="just">
              <a:buNone/>
            </a:pPr>
            <a:r>
              <a:rPr lang="ro-RO" sz="1400" b="1" noProof="0" dirty="0">
                <a:solidFill>
                  <a:schemeClr val="accent1"/>
                </a:solidFill>
                <a:latin typeface="Montserrat" panose="00000500000000000000" pitchFamily="2" charset="-18"/>
              </a:rPr>
              <a:t>I. Crearea cadrului necesar implementării strategiei ICJ</a:t>
            </a:r>
          </a:p>
          <a:p>
            <a:pPr marL="285750" indent="-285750" algn="just">
              <a:buFont typeface="Wingdings" panose="05000000000000000000" pitchFamily="2" charset="2"/>
              <a:buChar char="§"/>
            </a:pPr>
            <a:r>
              <a:rPr lang="ro-RO" sz="1400" noProof="0" dirty="0">
                <a:latin typeface="Montserrat" panose="00000500000000000000" pitchFamily="2" charset="-18"/>
              </a:rPr>
              <a:t>Alinierea activităților la Programul managerial 2024-2029 și continuarea Planului strategic 2025-2029</a:t>
            </a:r>
          </a:p>
          <a:p>
            <a:pPr marL="285750" indent="-285750" algn="just">
              <a:buFont typeface="Wingdings" panose="05000000000000000000" pitchFamily="2" charset="2"/>
              <a:buChar char="§"/>
            </a:pPr>
            <a:r>
              <a:rPr lang="ro-RO" sz="1400" noProof="0" dirty="0">
                <a:latin typeface="Montserrat" panose="00000500000000000000" pitchFamily="2" charset="-18"/>
              </a:rPr>
              <a:t>Asigurarea unui climat instituțional care susține performanța, coerența și continuitatea cercetării juridice</a:t>
            </a:r>
          </a:p>
          <a:p>
            <a:pPr algn="just">
              <a:buNone/>
            </a:pPr>
            <a:endParaRPr lang="ro-RO" sz="1400" b="1" noProof="0" dirty="0">
              <a:latin typeface="Montserrat" panose="00000500000000000000" pitchFamily="2" charset="-18"/>
            </a:endParaRPr>
          </a:p>
          <a:p>
            <a:pPr algn="just">
              <a:buNone/>
            </a:pPr>
            <a:r>
              <a:rPr lang="ro-RO" sz="1400" b="1" noProof="0" dirty="0">
                <a:solidFill>
                  <a:schemeClr val="accent1"/>
                </a:solidFill>
                <a:latin typeface="Montserrat" panose="00000500000000000000" pitchFamily="2" charset="-18"/>
              </a:rPr>
              <a:t>II. Realizarea obiectivelor științifice ale ICJ</a:t>
            </a:r>
          </a:p>
          <a:p>
            <a:pPr marL="285750" indent="-285750" algn="just">
              <a:buFont typeface="Wingdings" panose="05000000000000000000" pitchFamily="2" charset="2"/>
              <a:buChar char="§"/>
            </a:pPr>
            <a:r>
              <a:rPr lang="ro-RO" sz="1400" noProof="0" dirty="0">
                <a:latin typeface="Montserrat" panose="00000500000000000000" pitchFamily="2" charset="-18"/>
              </a:rPr>
              <a:t>Dezvoltarea cercetării fundamentale și aplicate în toate domeniile dreptului.</a:t>
            </a:r>
          </a:p>
          <a:p>
            <a:pPr marL="285750" indent="-285750" algn="just">
              <a:buFont typeface="Wingdings" panose="05000000000000000000" pitchFamily="2" charset="2"/>
              <a:buChar char="§"/>
            </a:pPr>
            <a:r>
              <a:rPr lang="ro-RO" sz="1400" noProof="0" dirty="0">
                <a:latin typeface="Montserrat" panose="00000500000000000000" pitchFamily="2" charset="-18"/>
              </a:rPr>
              <a:t>Generarea de rezultate științifice cu impact național și internațional.</a:t>
            </a:r>
          </a:p>
          <a:p>
            <a:pPr marL="285750" indent="-285750" algn="just">
              <a:buFont typeface="Wingdings" panose="05000000000000000000" pitchFamily="2" charset="2"/>
              <a:buChar char="§"/>
            </a:pPr>
            <a:r>
              <a:rPr lang="ro-RO" sz="1400" noProof="0" dirty="0">
                <a:latin typeface="Montserrat" panose="00000500000000000000" pitchFamily="2" charset="-18"/>
              </a:rPr>
              <a:t>Promovarea interdisciplinarității</a:t>
            </a:r>
            <a:r>
              <a:rPr lang="en-US" sz="1400" noProof="0" dirty="0">
                <a:latin typeface="Montserrat" panose="00000500000000000000" pitchFamily="2" charset="-18"/>
              </a:rPr>
              <a:t> </a:t>
            </a:r>
            <a:r>
              <a:rPr lang="ro-RO" sz="1400" noProof="0" dirty="0">
                <a:latin typeface="Montserrat" panose="00000500000000000000" pitchFamily="2" charset="-18"/>
              </a:rPr>
              <a:t>și</a:t>
            </a:r>
            <a:r>
              <a:rPr lang="en-US" sz="1400" noProof="0" dirty="0">
                <a:latin typeface="Montserrat" panose="00000500000000000000" pitchFamily="2" charset="-18"/>
              </a:rPr>
              <a:t> </a:t>
            </a:r>
            <a:r>
              <a:rPr lang="en-US" sz="1400" noProof="0" dirty="0" err="1">
                <a:latin typeface="Montserrat" panose="00000500000000000000" pitchFamily="2" charset="-18"/>
              </a:rPr>
              <a:t>multidisciplinarit</a:t>
            </a:r>
            <a:r>
              <a:rPr lang="ro-RO" sz="1400" dirty="0" err="1">
                <a:latin typeface="Montserrat" panose="00000500000000000000" pitchFamily="2" charset="-18"/>
              </a:rPr>
              <a:t>ăți</a:t>
            </a:r>
            <a:r>
              <a:rPr lang="en-US" sz="1400" noProof="0" dirty="0" err="1">
                <a:latin typeface="Montserrat" panose="00000500000000000000" pitchFamily="2" charset="-18"/>
              </a:rPr>
              <a:t>i</a:t>
            </a:r>
            <a:r>
              <a:rPr lang="ro-RO" sz="1400" noProof="0" dirty="0">
                <a:latin typeface="Montserrat" panose="00000500000000000000" pitchFamily="2" charset="-18"/>
              </a:rPr>
              <a:t> și a utilității practice a cercetării.</a:t>
            </a:r>
          </a:p>
          <a:p>
            <a:pPr algn="just"/>
            <a:endParaRPr lang="ro-RO" sz="1400" noProof="0" dirty="0">
              <a:latin typeface="Montserrat" panose="00000500000000000000" pitchFamily="2" charset="-18"/>
            </a:endParaRPr>
          </a:p>
          <a:p>
            <a:pPr algn="just">
              <a:buNone/>
            </a:pPr>
            <a:r>
              <a:rPr lang="ro-RO" sz="1400" b="1" noProof="0" dirty="0">
                <a:solidFill>
                  <a:schemeClr val="accent1"/>
                </a:solidFill>
                <a:latin typeface="Montserrat" panose="00000500000000000000" pitchFamily="2" charset="-18"/>
              </a:rPr>
              <a:t>III. Consolidarea infrastructurii și a resurselor umane</a:t>
            </a:r>
          </a:p>
          <a:p>
            <a:pPr marL="285750" indent="-285750" algn="just">
              <a:buFont typeface="Wingdings" panose="05000000000000000000" pitchFamily="2" charset="2"/>
              <a:buChar char="§"/>
            </a:pPr>
            <a:r>
              <a:rPr lang="ro-RO" sz="1400" noProof="0" dirty="0">
                <a:latin typeface="Montserrat" panose="00000500000000000000" pitchFamily="2" charset="-18"/>
              </a:rPr>
              <a:t>Modernizarea infrastructurii de cercetare.</a:t>
            </a:r>
          </a:p>
          <a:p>
            <a:pPr marL="285750" indent="-285750" algn="just">
              <a:buFont typeface="Wingdings" panose="05000000000000000000" pitchFamily="2" charset="2"/>
              <a:buChar char="§"/>
            </a:pPr>
            <a:r>
              <a:rPr lang="ro-RO" sz="1400" noProof="0" dirty="0">
                <a:latin typeface="Montserrat" panose="00000500000000000000" pitchFamily="2" charset="-18"/>
              </a:rPr>
              <a:t>Dezvoltarea și atragerea resursei umane specializate.</a:t>
            </a:r>
          </a:p>
          <a:p>
            <a:pPr marL="285750" indent="-285750" algn="just">
              <a:buFont typeface="Wingdings" panose="05000000000000000000" pitchFamily="2" charset="2"/>
              <a:buChar char="§"/>
            </a:pPr>
            <a:r>
              <a:rPr lang="ro-RO" sz="1400" noProof="0" dirty="0">
                <a:latin typeface="Montserrat" panose="00000500000000000000" pitchFamily="2" charset="-18"/>
              </a:rPr>
              <a:t>Susținerea formării doctoranzilor și a tinerilor cercetători.</a:t>
            </a:r>
          </a:p>
          <a:p>
            <a:pPr algn="just"/>
            <a:endParaRPr lang="ro-RO" sz="1400" noProof="0" dirty="0">
              <a:latin typeface="Montserrat" panose="00000500000000000000" pitchFamily="2" charset="-18"/>
            </a:endParaRPr>
          </a:p>
          <a:p>
            <a:pPr algn="just">
              <a:buNone/>
            </a:pPr>
            <a:r>
              <a:rPr lang="ro-RO" sz="1400" b="1" noProof="0" dirty="0">
                <a:latin typeface="Montserrat" panose="00000500000000000000" pitchFamily="2" charset="-18"/>
              </a:rPr>
              <a:t>Implementarea acestei viziuni</a:t>
            </a:r>
            <a:r>
              <a:rPr lang="ro-RO" sz="1400" noProof="0" dirty="0">
                <a:latin typeface="Montserrat" panose="00000500000000000000" pitchFamily="2" charset="-18"/>
              </a:rPr>
              <a:t> se realizează prin </a:t>
            </a:r>
            <a:r>
              <a:rPr lang="ro-RO" sz="1400" b="1" noProof="0" dirty="0">
                <a:latin typeface="Montserrat" panose="00000500000000000000" pitchFamily="2" charset="-18"/>
              </a:rPr>
              <a:t>Planurile de Cercetare anuale (2025-2029)</a:t>
            </a:r>
            <a:endParaRPr lang="ro-RO" sz="1400" noProof="0" dirty="0">
              <a:latin typeface="Montserrat" panose="00000500000000000000" pitchFamily="2" charset="-18"/>
            </a:endParaRPr>
          </a:p>
        </p:txBody>
      </p:sp>
      <p:sp>
        <p:nvSpPr>
          <p:cNvPr id="28" name="Title 1">
            <a:extLst>
              <a:ext uri="{FF2B5EF4-FFF2-40B4-BE49-F238E27FC236}">
                <a16:creationId xmlns:a16="http://schemas.microsoft.com/office/drawing/2014/main" id="{C0FF7B44-8B4C-055B-A430-E5D36126A96C}"/>
              </a:ext>
            </a:extLst>
          </p:cNvPr>
          <p:cNvSpPr txBox="1">
            <a:spLocks/>
          </p:cNvSpPr>
          <p:nvPr/>
        </p:nvSpPr>
        <p:spPr>
          <a:xfrm>
            <a:off x="403779" y="394111"/>
            <a:ext cx="5692221" cy="42310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I.2. Viziunea strategică </a:t>
            </a:r>
          </a:p>
        </p:txBody>
      </p:sp>
      <p:pic>
        <p:nvPicPr>
          <p:cNvPr id="30" name="Imagine 29" descr="O imagine care conține rochie, îmbrăcăminte, desen animat, rochie de mireasă&#10;&#10;Conținutul generat de inteligența artificială poate fi incorect.">
            <a:extLst>
              <a:ext uri="{FF2B5EF4-FFF2-40B4-BE49-F238E27FC236}">
                <a16:creationId xmlns:a16="http://schemas.microsoft.com/office/drawing/2014/main" id="{3F693BB5-2827-E7E4-D707-8CD7889336CE}"/>
              </a:ext>
            </a:extLst>
          </p:cNvPr>
          <p:cNvPicPr>
            <a:picLocks noChangeAspect="1"/>
          </p:cNvPicPr>
          <p:nvPr/>
        </p:nvPicPr>
        <p:blipFill>
          <a:blip r:embed="rId2"/>
          <a:stretch>
            <a:fillRect/>
          </a:stretch>
        </p:blipFill>
        <p:spPr>
          <a:xfrm>
            <a:off x="-544443" y="623957"/>
            <a:ext cx="6234043" cy="6234043"/>
          </a:xfrm>
          <a:prstGeom prst="rect">
            <a:avLst/>
          </a:prstGeom>
        </p:spPr>
      </p:pic>
    </p:spTree>
    <p:extLst>
      <p:ext uri="{BB962C8B-B14F-4D97-AF65-F5344CB8AC3E}">
        <p14:creationId xmlns:p14="http://schemas.microsoft.com/office/powerpoint/2010/main" val="14721061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B7A47-4AAD-8CC0-86E9-921EA2FD5D6E}"/>
            </a:ext>
          </a:extLst>
        </p:cNvPr>
        <p:cNvGrpSpPr/>
        <p:nvPr/>
      </p:nvGrpSpPr>
      <p:grpSpPr>
        <a:xfrm>
          <a:off x="0" y="0"/>
          <a:ext cx="0" cy="0"/>
          <a:chOff x="0" y="0"/>
          <a:chExt cx="0" cy="0"/>
        </a:xfrm>
      </p:grpSpPr>
      <p:sp>
        <p:nvSpPr>
          <p:cNvPr id="28" name="Title 1">
            <a:extLst>
              <a:ext uri="{FF2B5EF4-FFF2-40B4-BE49-F238E27FC236}">
                <a16:creationId xmlns:a16="http://schemas.microsoft.com/office/drawing/2014/main" id="{20D78FCC-45E3-7544-B0DD-C0766892B44A}"/>
              </a:ext>
            </a:extLst>
          </p:cNvPr>
          <p:cNvSpPr txBox="1">
            <a:spLocks/>
          </p:cNvSpPr>
          <p:nvPr/>
        </p:nvSpPr>
        <p:spPr>
          <a:xfrm>
            <a:off x="403779" y="394111"/>
            <a:ext cx="5692221" cy="42310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a:t>
            </a:r>
            <a:r>
              <a:rPr lang="ro-RO" sz="1800" b="1" dirty="0">
                <a:solidFill>
                  <a:schemeClr val="tx1"/>
                </a:solidFill>
                <a:latin typeface="Montserrat" panose="00000500000000000000" pitchFamily="2" charset="-18"/>
              </a:rPr>
              <a:t>3</a:t>
            </a:r>
            <a:r>
              <a:rPr lang="ro-RO" sz="1800" b="1" noProof="0" dirty="0">
                <a:solidFill>
                  <a:schemeClr val="tx1"/>
                </a:solidFill>
                <a:latin typeface="Montserrat" panose="00000500000000000000" pitchFamily="2" charset="-18"/>
              </a:rPr>
              <a:t>. Obiective generale</a:t>
            </a:r>
          </a:p>
        </p:txBody>
      </p:sp>
      <p:pic>
        <p:nvPicPr>
          <p:cNvPr id="7" name="Imagine 6" descr="O imagine care conține text, îmbrăcăminte, om, persoană&#10;&#10;Conținutul generat de inteligența artificială poate fi incorect.">
            <a:extLst>
              <a:ext uri="{FF2B5EF4-FFF2-40B4-BE49-F238E27FC236}">
                <a16:creationId xmlns:a16="http://schemas.microsoft.com/office/drawing/2014/main" id="{54A3BEC4-29A2-5DDE-6A38-6F15F965383A}"/>
              </a:ext>
            </a:extLst>
          </p:cNvPr>
          <p:cNvPicPr>
            <a:picLocks noChangeAspect="1"/>
          </p:cNvPicPr>
          <p:nvPr/>
        </p:nvPicPr>
        <p:blipFill>
          <a:blip r:embed="rId3"/>
          <a:stretch>
            <a:fillRect/>
          </a:stretch>
        </p:blipFill>
        <p:spPr>
          <a:xfrm>
            <a:off x="8177181" y="1030527"/>
            <a:ext cx="4278757" cy="5530574"/>
          </a:xfrm>
          <a:prstGeom prst="rect">
            <a:avLst/>
          </a:prstGeom>
        </p:spPr>
      </p:pic>
      <p:sp>
        <p:nvSpPr>
          <p:cNvPr id="5" name="CasetăText 4">
            <a:extLst>
              <a:ext uri="{FF2B5EF4-FFF2-40B4-BE49-F238E27FC236}">
                <a16:creationId xmlns:a16="http://schemas.microsoft.com/office/drawing/2014/main" id="{D8E05D51-90F4-E695-5304-E43AB07BBB70}"/>
              </a:ext>
            </a:extLst>
          </p:cNvPr>
          <p:cNvSpPr txBox="1"/>
          <p:nvPr/>
        </p:nvSpPr>
        <p:spPr>
          <a:xfrm>
            <a:off x="403779" y="1030527"/>
            <a:ext cx="8133596" cy="569386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None/>
            </a:pPr>
            <a:r>
              <a:rPr lang="ro-RO" sz="1400" b="1" noProof="0" dirty="0">
                <a:solidFill>
                  <a:schemeClr val="accent1"/>
                </a:solidFill>
                <a:latin typeface="Montserrat" panose="00000500000000000000" pitchFamily="2" charset="-18"/>
              </a:rPr>
              <a:t>1. Cercetare de calitate și relevanță</a:t>
            </a:r>
          </a:p>
          <a:p>
            <a:pPr marL="285750" indent="-285750" algn="just">
              <a:buFont typeface="Wingdings" panose="05000000000000000000" pitchFamily="2" charset="2"/>
              <a:buChar char="§"/>
            </a:pPr>
            <a:r>
              <a:rPr lang="ro-RO" sz="1400" noProof="0" dirty="0">
                <a:latin typeface="Montserrat" panose="00000500000000000000" pitchFamily="2" charset="-18"/>
              </a:rPr>
              <a:t>Consolidarea cercetării fundamentale și aplicate</a:t>
            </a:r>
          </a:p>
          <a:p>
            <a:pPr marL="285750" indent="-285750" algn="just">
              <a:buFont typeface="Wingdings" panose="05000000000000000000" pitchFamily="2" charset="2"/>
              <a:buChar char="§"/>
            </a:pPr>
            <a:r>
              <a:rPr lang="ro-RO" sz="1400" noProof="0" dirty="0">
                <a:latin typeface="Montserrat" panose="00000500000000000000" pitchFamily="2" charset="-18"/>
              </a:rPr>
              <a:t>Adaptarea temelor la provocările actuale (UE, digitalizare, IA)</a:t>
            </a:r>
          </a:p>
          <a:p>
            <a:pPr marL="285750" indent="-285750" algn="just">
              <a:buFont typeface="Wingdings" panose="05000000000000000000" pitchFamily="2" charset="2"/>
              <a:buChar char="§"/>
            </a:pPr>
            <a:r>
              <a:rPr lang="ro-RO" sz="1400" noProof="0" dirty="0">
                <a:latin typeface="Montserrat" panose="00000500000000000000" pitchFamily="2" charset="-18"/>
              </a:rPr>
              <a:t>Corelarea teoriei cu practica juridică</a:t>
            </a:r>
          </a:p>
          <a:p>
            <a:pPr marL="285750" indent="-285750" algn="just">
              <a:buFont typeface="Wingdings" panose="05000000000000000000" pitchFamily="2" charset="2"/>
              <a:buChar char="§"/>
            </a:pPr>
            <a:r>
              <a:rPr lang="ro-RO" sz="1400" noProof="0" dirty="0">
                <a:latin typeface="Montserrat" panose="00000500000000000000" pitchFamily="2" charset="-18"/>
              </a:rPr>
              <a:t>Diseminare extinsă a rezultatelor</a:t>
            </a:r>
          </a:p>
          <a:p>
            <a:pPr algn="just">
              <a:buNone/>
            </a:pPr>
            <a:r>
              <a:rPr lang="ro-RO" sz="1400" b="1" noProof="0" dirty="0">
                <a:solidFill>
                  <a:schemeClr val="accent1"/>
                </a:solidFill>
                <a:latin typeface="Montserrat" panose="00000500000000000000" pitchFamily="2" charset="-18"/>
              </a:rPr>
              <a:t>2. Parteneriate și internaționalizare</a:t>
            </a:r>
          </a:p>
          <a:p>
            <a:pPr marL="285750" indent="-285750" algn="just">
              <a:buFont typeface="Wingdings" panose="05000000000000000000" pitchFamily="2" charset="2"/>
              <a:buChar char="§"/>
            </a:pPr>
            <a:r>
              <a:rPr lang="ro-RO" sz="1400" noProof="0" dirty="0">
                <a:latin typeface="Montserrat" panose="00000500000000000000" pitchFamily="2" charset="-18"/>
              </a:rPr>
              <a:t>ICJ - hub național pentru ELI</a:t>
            </a:r>
          </a:p>
          <a:p>
            <a:pPr marL="285750" indent="-285750" algn="just">
              <a:buFont typeface="Wingdings" panose="05000000000000000000" pitchFamily="2" charset="2"/>
              <a:buChar char="§"/>
            </a:pPr>
            <a:r>
              <a:rPr lang="ro-RO" sz="1400" noProof="0" dirty="0">
                <a:latin typeface="Montserrat" panose="00000500000000000000" pitchFamily="2" charset="-18"/>
              </a:rPr>
              <a:t>Demersuri pentru aderare la Academia Internațională de Drept Comparat</a:t>
            </a:r>
          </a:p>
          <a:p>
            <a:pPr marL="285750" indent="-285750" algn="just">
              <a:buFont typeface="Wingdings" panose="05000000000000000000" pitchFamily="2" charset="2"/>
              <a:buChar char="§"/>
            </a:pPr>
            <a:r>
              <a:rPr lang="ro-RO" sz="1400" noProof="0" dirty="0">
                <a:latin typeface="Montserrat" panose="00000500000000000000" pitchFamily="2" charset="-18"/>
              </a:rPr>
              <a:t>Colaborări cu institute și instanțe europene (CEDO, CJUE, TUE, CIJ)</a:t>
            </a:r>
          </a:p>
          <a:p>
            <a:pPr marL="285750" indent="-285750" algn="just">
              <a:buFont typeface="Wingdings" panose="05000000000000000000" pitchFamily="2" charset="2"/>
              <a:buChar char="§"/>
            </a:pPr>
            <a:r>
              <a:rPr lang="ro-RO" sz="1400" noProof="0" dirty="0">
                <a:latin typeface="Montserrat" panose="00000500000000000000" pitchFamily="2" charset="-18"/>
              </a:rPr>
              <a:t>Colaborări/parteneriate cu facultățile de drept din țară și cu alte institute de cercetare</a:t>
            </a:r>
          </a:p>
          <a:p>
            <a:pPr marL="285750" indent="-285750" algn="just">
              <a:buFont typeface="Wingdings" panose="05000000000000000000" pitchFamily="2" charset="2"/>
              <a:buChar char="§"/>
            </a:pPr>
            <a:r>
              <a:rPr lang="ro-RO" sz="1400" noProof="0" dirty="0">
                <a:latin typeface="Montserrat" panose="00000500000000000000" pitchFamily="2" charset="-18"/>
              </a:rPr>
              <a:t>Mobilități și proiecte internaționale</a:t>
            </a:r>
          </a:p>
          <a:p>
            <a:pPr algn="just">
              <a:buNone/>
            </a:pPr>
            <a:r>
              <a:rPr lang="ro-RO" sz="1400" b="1" noProof="0" dirty="0">
                <a:solidFill>
                  <a:schemeClr val="accent1"/>
                </a:solidFill>
                <a:latin typeface="Montserrat" panose="00000500000000000000" pitchFamily="2" charset="-18"/>
              </a:rPr>
              <a:t>3. Finanțare sustenabilă</a:t>
            </a:r>
          </a:p>
          <a:p>
            <a:pPr marL="285750" indent="-285750" algn="just">
              <a:buFont typeface="Wingdings" panose="05000000000000000000" pitchFamily="2" charset="2"/>
              <a:buChar char="§"/>
            </a:pPr>
            <a:r>
              <a:rPr lang="ro-RO" sz="1400" noProof="0" dirty="0">
                <a:latin typeface="Montserrat" panose="00000500000000000000" pitchFamily="2" charset="-18"/>
              </a:rPr>
              <a:t>Diversificarea surselor: granturi, contracte, sponsorizări</a:t>
            </a:r>
          </a:p>
          <a:p>
            <a:pPr marL="285750" indent="-285750" algn="just">
              <a:buFont typeface="Wingdings" panose="05000000000000000000" pitchFamily="2" charset="2"/>
              <a:buChar char="§"/>
            </a:pPr>
            <a:r>
              <a:rPr lang="ro-RO" sz="1400" noProof="0" dirty="0">
                <a:latin typeface="Montserrat" panose="00000500000000000000" pitchFamily="2" charset="-18"/>
              </a:rPr>
              <a:t>Întărirea capacității de scriere și management al proiectelor</a:t>
            </a:r>
          </a:p>
          <a:p>
            <a:pPr marL="285750" indent="-285750" algn="just">
              <a:buFont typeface="Wingdings" panose="05000000000000000000" pitchFamily="2" charset="2"/>
              <a:buChar char="§"/>
            </a:pPr>
            <a:r>
              <a:rPr lang="ro-RO" sz="1400" noProof="0" dirty="0">
                <a:latin typeface="Montserrat" panose="00000500000000000000" pitchFamily="2" charset="-18"/>
              </a:rPr>
              <a:t>Modernizarea Bibliotecii și infrastructurii</a:t>
            </a:r>
          </a:p>
          <a:p>
            <a:pPr algn="just">
              <a:buNone/>
            </a:pPr>
            <a:r>
              <a:rPr lang="ro-RO" sz="1400" b="1" noProof="0" dirty="0">
                <a:solidFill>
                  <a:schemeClr val="accent1"/>
                </a:solidFill>
                <a:latin typeface="Montserrat" panose="00000500000000000000" pitchFamily="2" charset="-18"/>
              </a:rPr>
              <a:t>4. Transfer de cunoaștere și impact societal</a:t>
            </a:r>
          </a:p>
          <a:p>
            <a:pPr marL="285750" indent="-285750" algn="just">
              <a:buFont typeface="Wingdings" panose="05000000000000000000" pitchFamily="2" charset="2"/>
              <a:buChar char="§"/>
            </a:pPr>
            <a:r>
              <a:rPr lang="ro-RO" sz="1400" noProof="0" dirty="0" err="1">
                <a:latin typeface="Montserrat" panose="00000500000000000000" pitchFamily="2" charset="-18"/>
              </a:rPr>
              <a:t>Policy</a:t>
            </a:r>
            <a:r>
              <a:rPr lang="ro-RO" sz="1400" noProof="0" dirty="0">
                <a:latin typeface="Montserrat" panose="00000500000000000000" pitchFamily="2" charset="-18"/>
              </a:rPr>
              <a:t> </a:t>
            </a:r>
            <a:r>
              <a:rPr lang="ro-RO" sz="1400" noProof="0" dirty="0" err="1">
                <a:latin typeface="Montserrat" panose="00000500000000000000" pitchFamily="2" charset="-18"/>
              </a:rPr>
              <a:t>papers</a:t>
            </a:r>
            <a:r>
              <a:rPr lang="ro-RO" sz="1400" noProof="0" dirty="0">
                <a:latin typeface="Montserrat" panose="00000500000000000000" pitchFamily="2" charset="-18"/>
              </a:rPr>
              <a:t> și studii pentru decidenți</a:t>
            </a:r>
          </a:p>
          <a:p>
            <a:pPr marL="285750" indent="-285750" algn="just">
              <a:buFont typeface="Wingdings" panose="05000000000000000000" pitchFamily="2" charset="2"/>
              <a:buChar char="§"/>
            </a:pPr>
            <a:r>
              <a:rPr lang="ro-RO" sz="1400" noProof="0" dirty="0">
                <a:latin typeface="Montserrat" panose="00000500000000000000" pitchFamily="2" charset="-18"/>
              </a:rPr>
              <a:t>Publicarea lucrărilor ICJ</a:t>
            </a:r>
          </a:p>
          <a:p>
            <a:pPr marL="285750" indent="-285750" algn="just">
              <a:buFont typeface="Wingdings" panose="05000000000000000000" pitchFamily="2" charset="2"/>
              <a:buChar char="§"/>
            </a:pPr>
            <a:r>
              <a:rPr lang="ro-RO" sz="1400" noProof="0" dirty="0">
                <a:latin typeface="Montserrat" panose="00000500000000000000" pitchFamily="2" charset="-18"/>
              </a:rPr>
              <a:t>Organizarea de conferințe, dezbateri, </a:t>
            </a:r>
            <a:r>
              <a:rPr lang="ro-RO" sz="1400" noProof="0" dirty="0" err="1">
                <a:latin typeface="Montserrat" panose="00000500000000000000" pitchFamily="2" charset="-18"/>
              </a:rPr>
              <a:t>workshopuri</a:t>
            </a:r>
            <a:r>
              <a:rPr lang="ro-RO" sz="1400" noProof="0" dirty="0">
                <a:latin typeface="Montserrat" panose="00000500000000000000" pitchFamily="2" charset="-18"/>
              </a:rPr>
              <a:t>, etc.</a:t>
            </a:r>
          </a:p>
          <a:p>
            <a:pPr algn="just">
              <a:buNone/>
            </a:pPr>
            <a:r>
              <a:rPr lang="ro-RO" sz="1400" b="1" noProof="0" dirty="0">
                <a:solidFill>
                  <a:schemeClr val="accent1"/>
                </a:solidFill>
                <a:latin typeface="Montserrat" panose="00000500000000000000" pitchFamily="2" charset="-18"/>
              </a:rPr>
              <a:t>5. Vizibilitate</a:t>
            </a:r>
          </a:p>
          <a:p>
            <a:pPr marL="285750" indent="-285750" algn="just">
              <a:buFont typeface="Wingdings" panose="05000000000000000000" pitchFamily="2" charset="2"/>
              <a:buChar char="§"/>
            </a:pPr>
            <a:r>
              <a:rPr lang="ro-RO" sz="1400" noProof="0" dirty="0">
                <a:latin typeface="Montserrat" panose="00000500000000000000" pitchFamily="2" charset="-18"/>
              </a:rPr>
              <a:t>Indexări noi (</a:t>
            </a:r>
            <a:r>
              <a:rPr lang="ro-RO" sz="1400" noProof="0" dirty="0" err="1">
                <a:latin typeface="Montserrat" panose="00000500000000000000" pitchFamily="2" charset="-18"/>
              </a:rPr>
              <a:t>Erih</a:t>
            </a:r>
            <a:r>
              <a:rPr lang="ro-RO" sz="1400" noProof="0" dirty="0">
                <a:latin typeface="Montserrat" panose="00000500000000000000" pitchFamily="2" charset="-18"/>
              </a:rPr>
              <a:t> Plus - obiectiv realizat în 2026, Scopus, </a:t>
            </a:r>
            <a:r>
              <a:rPr lang="ro-RO" sz="1400" noProof="0" dirty="0" err="1">
                <a:latin typeface="Montserrat" panose="00000500000000000000" pitchFamily="2" charset="-18"/>
              </a:rPr>
              <a:t>WoS</a:t>
            </a:r>
            <a:r>
              <a:rPr lang="ro-RO" sz="1400" noProof="0" dirty="0">
                <a:latin typeface="Montserrat" panose="00000500000000000000" pitchFamily="2" charset="-18"/>
              </a:rPr>
              <a:t>)</a:t>
            </a:r>
          </a:p>
          <a:p>
            <a:pPr marL="285750" indent="-285750" algn="just">
              <a:buFont typeface="Wingdings" panose="05000000000000000000" pitchFamily="2" charset="2"/>
              <a:buChar char="§"/>
            </a:pPr>
            <a:r>
              <a:rPr lang="ro-RO" sz="1400" noProof="0" dirty="0">
                <a:latin typeface="Montserrat" panose="00000500000000000000" pitchFamily="2" charset="-18"/>
              </a:rPr>
              <a:t>Comunicare activă: media, social media, evenimente</a:t>
            </a:r>
          </a:p>
          <a:p>
            <a:pPr algn="just">
              <a:buNone/>
            </a:pPr>
            <a:r>
              <a:rPr lang="ro-RO" sz="1400" b="1" noProof="0" dirty="0">
                <a:solidFill>
                  <a:schemeClr val="accent1"/>
                </a:solidFill>
                <a:latin typeface="Montserrat" panose="00000500000000000000" pitchFamily="2" charset="-18"/>
              </a:rPr>
              <a:t>6. Resurse umane</a:t>
            </a:r>
          </a:p>
          <a:p>
            <a:pPr marL="285750" indent="-285750" algn="just">
              <a:buFont typeface="Wingdings" panose="05000000000000000000" pitchFamily="2" charset="2"/>
              <a:buChar char="§"/>
            </a:pPr>
            <a:r>
              <a:rPr lang="ro-RO" sz="1400" noProof="0" dirty="0">
                <a:latin typeface="Montserrat" panose="00000500000000000000" pitchFamily="2" charset="-18"/>
              </a:rPr>
              <a:t>Formare doctorală/postdoctorală</a:t>
            </a:r>
          </a:p>
          <a:p>
            <a:pPr marL="285750" indent="-285750" algn="just">
              <a:buFont typeface="Wingdings" panose="05000000000000000000" pitchFamily="2" charset="2"/>
              <a:buChar char="§"/>
            </a:pPr>
            <a:r>
              <a:rPr lang="ro-RO" sz="1400" noProof="0" dirty="0">
                <a:latin typeface="Montserrat" panose="00000500000000000000" pitchFamily="2" charset="-18"/>
              </a:rPr>
              <a:t>Atragerea tinerilor cercetători</a:t>
            </a:r>
          </a:p>
          <a:p>
            <a:pPr marL="285750" indent="-285750" algn="just">
              <a:buFont typeface="Wingdings" panose="05000000000000000000" pitchFamily="2" charset="2"/>
              <a:buChar char="§"/>
            </a:pPr>
            <a:r>
              <a:rPr lang="ro-RO" sz="1400" noProof="0" dirty="0">
                <a:latin typeface="Montserrat" panose="00000500000000000000" pitchFamily="2" charset="-18"/>
              </a:rPr>
              <a:t>Formare continuă și evaluări periodice</a:t>
            </a:r>
          </a:p>
        </p:txBody>
      </p:sp>
    </p:spTree>
    <p:extLst>
      <p:ext uri="{BB962C8B-B14F-4D97-AF65-F5344CB8AC3E}">
        <p14:creationId xmlns:p14="http://schemas.microsoft.com/office/powerpoint/2010/main" val="1331627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5BF6D-A09E-7489-1A4A-9BBE537938FB}"/>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C5575AA6-4F8E-E2C2-9E2B-13CFC70EE617}"/>
              </a:ext>
            </a:extLst>
          </p:cNvPr>
          <p:cNvSpPr txBox="1">
            <a:spLocks/>
          </p:cNvSpPr>
          <p:nvPr/>
        </p:nvSpPr>
        <p:spPr>
          <a:xfrm>
            <a:off x="5669399" y="2134575"/>
            <a:ext cx="5621089" cy="25888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lnSpc>
                <a:spcPct val="100000"/>
              </a:lnSpc>
            </a:pPr>
            <a:r>
              <a:rPr lang="ro-RO" sz="4000" b="1" noProof="0" dirty="0">
                <a:solidFill>
                  <a:schemeClr val="accent2"/>
                </a:solidFill>
                <a:latin typeface="Montserrat" panose="00000500000000000000" pitchFamily="2" charset="-18"/>
              </a:rPr>
              <a:t>II</a:t>
            </a:r>
          </a:p>
          <a:p>
            <a:pPr algn="ctr">
              <a:lnSpc>
                <a:spcPct val="100000"/>
              </a:lnSpc>
            </a:pPr>
            <a:endParaRPr lang="ro-RO" sz="4000" b="1" noProof="0" dirty="0">
              <a:solidFill>
                <a:schemeClr val="accent2"/>
              </a:solidFill>
              <a:latin typeface="Montserrat" panose="00000500000000000000" pitchFamily="2" charset="-18"/>
            </a:endParaRPr>
          </a:p>
          <a:p>
            <a:pPr algn="ctr">
              <a:lnSpc>
                <a:spcPct val="100000"/>
              </a:lnSpc>
            </a:pPr>
            <a:r>
              <a:rPr lang="ro-RO" sz="4000" b="1" noProof="0" dirty="0">
                <a:solidFill>
                  <a:schemeClr val="accent2"/>
                </a:solidFill>
                <a:latin typeface="Montserrat" panose="00000500000000000000" pitchFamily="2" charset="-18"/>
              </a:rPr>
              <a:t>Axe Prioritare de Cercetare</a:t>
            </a:r>
          </a:p>
        </p:txBody>
      </p:sp>
    </p:spTree>
    <p:extLst>
      <p:ext uri="{BB962C8B-B14F-4D97-AF65-F5344CB8AC3E}">
        <p14:creationId xmlns:p14="http://schemas.microsoft.com/office/powerpoint/2010/main" val="592767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9400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98F823A-E7BB-4668-930B-C119B7771E74}"/>
              </a:ext>
              <a:ext uri="{C183D7F6-B498-43B3-948B-1728B52AA6E4}">
                <adec:decorative xmlns:adec="http://schemas.microsoft.com/office/drawing/2017/decorative" val="1"/>
              </a:ext>
            </a:extLst>
          </p:cNvPr>
          <p:cNvCxnSpPr>
            <a:cxnSpLocks/>
          </p:cNvCxnSpPr>
          <p:nvPr/>
        </p:nvCxnSpPr>
        <p:spPr>
          <a:xfrm>
            <a:off x="10178143" y="0"/>
            <a:ext cx="2013857" cy="1415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173C4F3-0B20-4720-9910-82CE4DCE4DBF}"/>
              </a:ext>
              <a:ext uri="{C183D7F6-B498-43B3-948B-1728B52AA6E4}">
                <adec:decorative xmlns:adec="http://schemas.microsoft.com/office/drawing/2017/decorative" val="1"/>
              </a:ext>
            </a:extLst>
          </p:cNvPr>
          <p:cNvCxnSpPr>
            <a:cxnSpLocks/>
          </p:cNvCxnSpPr>
          <p:nvPr/>
        </p:nvCxnSpPr>
        <p:spPr>
          <a:xfrm>
            <a:off x="8752114" y="0"/>
            <a:ext cx="3439886" cy="576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asetăText 14">
            <a:extLst>
              <a:ext uri="{FF2B5EF4-FFF2-40B4-BE49-F238E27FC236}">
                <a16:creationId xmlns:a16="http://schemas.microsoft.com/office/drawing/2014/main" id="{AE350903-E76F-B1B2-D603-14A6A6D32502}"/>
              </a:ext>
            </a:extLst>
          </p:cNvPr>
          <p:cNvSpPr txBox="1"/>
          <p:nvPr/>
        </p:nvSpPr>
        <p:spPr>
          <a:xfrm>
            <a:off x="3604074" y="766457"/>
            <a:ext cx="8421148" cy="6001643"/>
          </a:xfrm>
          <a:prstGeom prst="rect">
            <a:avLst/>
          </a:prstGeom>
          <a:noFill/>
        </p:spPr>
        <p:txBody>
          <a:bodyPr wrap="square">
            <a:spAutoFit/>
          </a:bodyPr>
          <a:lstStyle/>
          <a:p>
            <a:pPr algn="just">
              <a:buNone/>
            </a:pPr>
            <a:r>
              <a:rPr lang="ro-RO" sz="1200" b="1" noProof="0" dirty="0">
                <a:solidFill>
                  <a:schemeClr val="accent1"/>
                </a:solidFill>
                <a:latin typeface="Montserrat" panose="00000500000000000000" pitchFamily="2" charset="-18"/>
              </a:rPr>
              <a:t>1. Cercetare științifică și creație intelectuală</a:t>
            </a:r>
          </a:p>
          <a:p>
            <a:pPr marL="171450" indent="-171450" algn="just">
              <a:buFont typeface="Wingdings" panose="05000000000000000000" pitchFamily="2" charset="2"/>
              <a:buChar char="§"/>
            </a:pPr>
            <a:r>
              <a:rPr lang="ro-RO" sz="1200" noProof="0" dirty="0">
                <a:latin typeface="Montserrat" panose="00000500000000000000" pitchFamily="2" charset="-18"/>
              </a:rPr>
              <a:t>Proiecte majore: </a:t>
            </a:r>
            <a:r>
              <a:rPr lang="ro-RO" sz="1200" i="1" noProof="0" dirty="0">
                <a:latin typeface="Montserrat" panose="00000500000000000000" pitchFamily="2" charset="-18"/>
              </a:rPr>
              <a:t>Enciclopedia juridică română</a:t>
            </a:r>
            <a:r>
              <a:rPr lang="ro-RO" sz="1200" noProof="0" dirty="0">
                <a:latin typeface="Montserrat" panose="00000500000000000000" pitchFamily="2" charset="-18"/>
              </a:rPr>
              <a:t>, </a:t>
            </a:r>
            <a:r>
              <a:rPr lang="ro-RO" sz="1200" i="1" noProof="0" dirty="0">
                <a:latin typeface="Montserrat" panose="00000500000000000000" pitchFamily="2" charset="-18"/>
              </a:rPr>
              <a:t>Explicațiile Codului civil</a:t>
            </a:r>
            <a:r>
              <a:rPr lang="ro-RO" sz="1200" noProof="0" dirty="0">
                <a:latin typeface="Montserrat" panose="00000500000000000000" pitchFamily="2" charset="-18"/>
              </a:rPr>
              <a:t>, </a:t>
            </a:r>
            <a:r>
              <a:rPr lang="ro-RO" sz="1200" i="1" dirty="0">
                <a:latin typeface="Montserrat" panose="00000500000000000000" pitchFamily="2" charset="-18"/>
              </a:rPr>
              <a:t>E</a:t>
            </a:r>
            <a:r>
              <a:rPr lang="ro-RO" sz="1200" i="1" noProof="0" dirty="0" err="1">
                <a:latin typeface="Montserrat" panose="00000500000000000000" pitchFamily="2" charset="-18"/>
              </a:rPr>
              <a:t>xplicațiile</a:t>
            </a:r>
            <a:r>
              <a:rPr lang="ro-RO" sz="1200" i="1" noProof="0" dirty="0">
                <a:latin typeface="Montserrat" panose="00000500000000000000" pitchFamily="2" charset="-18"/>
              </a:rPr>
              <a:t> Codului de procedură civilă, Colecția Prelecțiuni academice</a:t>
            </a:r>
            <a:r>
              <a:rPr lang="ro-RO" sz="1200" noProof="0" dirty="0">
                <a:latin typeface="Montserrat" panose="00000500000000000000" pitchFamily="2" charset="-18"/>
              </a:rPr>
              <a:t>, </a:t>
            </a:r>
            <a:r>
              <a:rPr lang="ro-RO" sz="1200" i="1" noProof="0" dirty="0">
                <a:latin typeface="Montserrat" panose="00000500000000000000" pitchFamily="2" charset="-18"/>
              </a:rPr>
              <a:t>Introducere istorică în teoria dreptului</a:t>
            </a:r>
            <a:r>
              <a:rPr lang="ro-RO" sz="1200" noProof="0" dirty="0">
                <a:latin typeface="Montserrat" panose="00000500000000000000" pitchFamily="2" charset="-18"/>
              </a:rPr>
              <a:t>, </a:t>
            </a:r>
            <a:r>
              <a:rPr lang="ro-RO" sz="1200" i="1" noProof="0" dirty="0">
                <a:latin typeface="Montserrat" panose="00000500000000000000" pitchFamily="2" charset="-18"/>
              </a:rPr>
              <a:t>Istoria organizării judiciare</a:t>
            </a:r>
            <a:r>
              <a:rPr lang="ro-RO" sz="1200" noProof="0" dirty="0">
                <a:latin typeface="Montserrat" panose="00000500000000000000" pitchFamily="2" charset="-18"/>
              </a:rPr>
              <a:t>.</a:t>
            </a:r>
          </a:p>
          <a:p>
            <a:pPr marL="171450" indent="-171450" algn="just">
              <a:buFont typeface="Wingdings" panose="05000000000000000000" pitchFamily="2" charset="2"/>
              <a:buChar char="§"/>
            </a:pPr>
            <a:r>
              <a:rPr lang="ro-RO" sz="1200" noProof="0" dirty="0">
                <a:latin typeface="Montserrat" panose="00000500000000000000" pitchFamily="2" charset="-18"/>
              </a:rPr>
              <a:t>Tematici aplicate</a:t>
            </a:r>
          </a:p>
          <a:p>
            <a:pPr marL="171450" indent="-171450" algn="just">
              <a:buFont typeface="Wingdings" panose="05000000000000000000" pitchFamily="2" charset="2"/>
              <a:buChar char="§"/>
            </a:pPr>
            <a:r>
              <a:rPr lang="ro-RO" sz="1200" noProof="0" dirty="0">
                <a:latin typeface="Montserrat" panose="00000500000000000000" pitchFamily="2" charset="-18"/>
              </a:rPr>
              <a:t>Direcții noi: cercetări juridice privind noile tehnologii, neurodrept, dreptul muncii, buna conduită, deontologia și metodologia în activitatea de cercetare științifică juridică, inteligența artificială în cercetarea românească, procedura civilă, consolidarea revistei </a:t>
            </a:r>
            <a:r>
              <a:rPr lang="ro-RO" sz="1200" i="1" noProof="0" dirty="0">
                <a:latin typeface="Montserrat" panose="00000500000000000000" pitchFamily="2" charset="-18"/>
              </a:rPr>
              <a:t>Studii și Cercetări Juridice </a:t>
            </a:r>
            <a:r>
              <a:rPr lang="ro-RO" sz="1200" noProof="0" dirty="0">
                <a:latin typeface="Montserrat" panose="00000500000000000000" pitchFamily="2" charset="-18"/>
              </a:rPr>
              <a:t>prin dosare tematice relevante.</a:t>
            </a:r>
          </a:p>
          <a:p>
            <a:pPr algn="just">
              <a:buNone/>
            </a:pPr>
            <a:r>
              <a:rPr lang="ro-RO" sz="1200" b="1" noProof="0" dirty="0">
                <a:solidFill>
                  <a:schemeClr val="accent1"/>
                </a:solidFill>
                <a:latin typeface="Montserrat" panose="00000500000000000000" pitchFamily="2" charset="-18"/>
              </a:rPr>
              <a:t>2. Identitate și memorie juridică</a:t>
            </a:r>
          </a:p>
          <a:p>
            <a:pPr marL="171450" indent="-171450" algn="just">
              <a:buFont typeface="Wingdings" panose="05000000000000000000" pitchFamily="2" charset="2"/>
              <a:buChar char="§"/>
            </a:pPr>
            <a:r>
              <a:rPr lang="ro-RO" sz="1200" i="1" noProof="0" dirty="0">
                <a:latin typeface="Montserrat" panose="00000500000000000000" pitchFamily="2" charset="-18"/>
              </a:rPr>
              <a:t>Enciclopedia performanțelor românești în științele juridice</a:t>
            </a:r>
            <a:r>
              <a:rPr lang="ro-RO" sz="1200" noProof="0" dirty="0">
                <a:latin typeface="Montserrat" panose="00000500000000000000" pitchFamily="2" charset="-18"/>
              </a:rPr>
              <a:t>.</a:t>
            </a:r>
          </a:p>
          <a:p>
            <a:pPr algn="just">
              <a:buNone/>
            </a:pPr>
            <a:r>
              <a:rPr lang="ro-RO" sz="1200" b="1" noProof="0" dirty="0">
                <a:solidFill>
                  <a:schemeClr val="accent1"/>
                </a:solidFill>
                <a:latin typeface="Montserrat" panose="00000500000000000000" pitchFamily="2" charset="-18"/>
              </a:rPr>
              <a:t>3. Politici publice</a:t>
            </a:r>
          </a:p>
          <a:p>
            <a:pPr marL="171450" indent="-171450" algn="just">
              <a:buFont typeface="Wingdings" panose="05000000000000000000" pitchFamily="2" charset="2"/>
              <a:buChar char="§"/>
            </a:pPr>
            <a:r>
              <a:rPr lang="ro-RO" sz="1200" noProof="0" dirty="0">
                <a:latin typeface="Montserrat" panose="00000500000000000000" pitchFamily="2" charset="-18"/>
              </a:rPr>
              <a:t>Strategii, acte normative, participare la consultări europene.</a:t>
            </a:r>
          </a:p>
          <a:p>
            <a:pPr marL="171450" indent="-171450" algn="just">
              <a:buFont typeface="Wingdings" panose="05000000000000000000" pitchFamily="2" charset="2"/>
              <a:buChar char="§"/>
            </a:pPr>
            <a:r>
              <a:rPr lang="ro-RO" sz="1200" noProof="0" dirty="0">
                <a:latin typeface="Montserrat" panose="00000500000000000000" pitchFamily="2" charset="-18"/>
              </a:rPr>
              <a:t>Propuneri legislative fundamentate.</a:t>
            </a:r>
          </a:p>
          <a:p>
            <a:pPr marL="171450" indent="-171450" algn="just">
              <a:buFont typeface="Wingdings" panose="05000000000000000000" pitchFamily="2" charset="2"/>
              <a:buChar char="§"/>
            </a:pPr>
            <a:r>
              <a:rPr lang="ro-RO" sz="1200" noProof="0" dirty="0">
                <a:latin typeface="Montserrat" panose="00000500000000000000" pitchFamily="2" charset="-18"/>
              </a:rPr>
              <a:t>Grupuri de lucru cu instituții publice.</a:t>
            </a:r>
          </a:p>
          <a:p>
            <a:pPr marL="171450" indent="-171450" algn="just">
              <a:buFont typeface="Wingdings" panose="05000000000000000000" pitchFamily="2" charset="2"/>
              <a:buChar char="§"/>
            </a:pPr>
            <a:r>
              <a:rPr lang="ro-RO" sz="1200" noProof="0" dirty="0">
                <a:latin typeface="Montserrat" panose="00000500000000000000" pitchFamily="2" charset="-18"/>
              </a:rPr>
              <a:t>Proiecte tematice: ex. </a:t>
            </a:r>
            <a:r>
              <a:rPr lang="ro-RO" sz="1200" i="1" noProof="0" dirty="0">
                <a:latin typeface="Montserrat" panose="00000500000000000000" pitchFamily="2" charset="-18"/>
              </a:rPr>
              <a:t>Înstrăinarea părintească - între legislație și realitatea socială</a:t>
            </a:r>
            <a:r>
              <a:rPr lang="ro-RO" sz="1200" noProof="0" dirty="0">
                <a:latin typeface="Montserrat" panose="00000500000000000000" pitchFamily="2" charset="-18"/>
              </a:rPr>
              <a:t>.</a:t>
            </a:r>
          </a:p>
          <a:p>
            <a:pPr algn="just">
              <a:buNone/>
            </a:pPr>
            <a:r>
              <a:rPr lang="ro-RO" sz="1200" b="1" noProof="0" dirty="0">
                <a:solidFill>
                  <a:schemeClr val="accent1"/>
                </a:solidFill>
                <a:latin typeface="Montserrat" panose="00000500000000000000" pitchFamily="2" charset="-18"/>
              </a:rPr>
              <a:t>4. Procese și probleme juridice actuale</a:t>
            </a:r>
          </a:p>
          <a:p>
            <a:pPr marL="171450" indent="-171450" algn="just">
              <a:buFont typeface="Wingdings" panose="05000000000000000000" pitchFamily="2" charset="2"/>
              <a:buChar char="§"/>
            </a:pPr>
            <a:r>
              <a:rPr lang="ro-RO" sz="1200" noProof="0" dirty="0">
                <a:latin typeface="Montserrat" panose="00000500000000000000" pitchFamily="2" charset="-18"/>
              </a:rPr>
              <a:t>Analize, opinii și expertiză pentru probleme de interes public.</a:t>
            </a:r>
          </a:p>
          <a:p>
            <a:pPr algn="just">
              <a:buFont typeface="Arial" panose="020B0604020202020204" pitchFamily="34" charset="0"/>
              <a:buChar char="•"/>
            </a:pPr>
            <a:r>
              <a:rPr lang="ro-RO" sz="1200" noProof="0" dirty="0">
                <a:latin typeface="Montserrat" panose="00000500000000000000" pitchFamily="2" charset="-18"/>
              </a:rPr>
              <a:t> Contribuții la hotărâri ale ÎCCJ (RIL, HP).</a:t>
            </a:r>
          </a:p>
          <a:p>
            <a:pPr algn="just">
              <a:buFont typeface="Arial" panose="020B0604020202020204" pitchFamily="34" charset="0"/>
              <a:buChar char="•"/>
            </a:pPr>
            <a:r>
              <a:rPr lang="ro-RO" sz="1200" noProof="0" dirty="0">
                <a:latin typeface="Montserrat" panose="00000500000000000000" pitchFamily="2" charset="-18"/>
              </a:rPr>
              <a:t> Colaborări cu CCR, ÎCCJ, Consiliul Legislativ, Avocatul Poporului, Ministerul Justiției, facultățile de drept, Institutul Român de Drept Comercial, Institutul Român de Insolvență, etc.</a:t>
            </a:r>
          </a:p>
          <a:p>
            <a:pPr algn="just">
              <a:buFont typeface="Arial" panose="020B0604020202020204" pitchFamily="34" charset="0"/>
              <a:buChar char="•"/>
            </a:pPr>
            <a:r>
              <a:rPr lang="ro-RO" sz="1200" noProof="0" dirty="0">
                <a:latin typeface="Montserrat" panose="00000500000000000000" pitchFamily="2" charset="-18"/>
              </a:rPr>
              <a:t> Parteneriate cu profesiile juridice (UNBR, UNEJ, UNNPR, UNPIR).</a:t>
            </a:r>
          </a:p>
          <a:p>
            <a:pPr algn="just">
              <a:buNone/>
            </a:pPr>
            <a:r>
              <a:rPr lang="ro-RO" sz="1200" b="1" noProof="0" dirty="0">
                <a:solidFill>
                  <a:schemeClr val="accent1"/>
                </a:solidFill>
                <a:latin typeface="Montserrat" panose="00000500000000000000" pitchFamily="2" charset="-18"/>
              </a:rPr>
              <a:t>5. Tineri cercetători</a:t>
            </a:r>
          </a:p>
          <a:p>
            <a:pPr algn="just">
              <a:buFont typeface="Arial" panose="020B0604020202020204" pitchFamily="34" charset="0"/>
              <a:buChar char="•"/>
            </a:pPr>
            <a:r>
              <a:rPr lang="ro-RO" sz="1200" noProof="0" dirty="0">
                <a:latin typeface="Montserrat" panose="00000500000000000000" pitchFamily="2" charset="-18"/>
              </a:rPr>
              <a:t> Conferință anuală a tinerilor cercetători.</a:t>
            </a:r>
          </a:p>
          <a:p>
            <a:pPr algn="just">
              <a:buFont typeface="Arial" panose="020B0604020202020204" pitchFamily="34" charset="0"/>
              <a:buChar char="•"/>
            </a:pPr>
            <a:r>
              <a:rPr lang="ro-RO" sz="1200" noProof="0" dirty="0">
                <a:latin typeface="Montserrat" panose="00000500000000000000" pitchFamily="2" charset="-18"/>
              </a:rPr>
              <a:t> Burse, programe de mentorat și atragere în proiecte.</a:t>
            </a:r>
          </a:p>
          <a:p>
            <a:pPr algn="just">
              <a:buFont typeface="Arial" panose="020B0604020202020204" pitchFamily="34" charset="0"/>
              <a:buChar char="•"/>
            </a:pPr>
            <a:r>
              <a:rPr lang="ro-RO" sz="1200" noProof="0" dirty="0">
                <a:latin typeface="Montserrat" panose="00000500000000000000" pitchFamily="2" charset="-18"/>
              </a:rPr>
              <a:t> Prelegeri în facultăți, parteneriate cu școli doctorale.</a:t>
            </a:r>
          </a:p>
          <a:p>
            <a:pPr algn="just">
              <a:buFont typeface="Arial" panose="020B0604020202020204" pitchFamily="34" charset="0"/>
              <a:buChar char="•"/>
            </a:pPr>
            <a:r>
              <a:rPr lang="ro-RO" sz="1200" noProof="0" dirty="0">
                <a:latin typeface="Montserrat" panose="00000500000000000000" pitchFamily="2" charset="-18"/>
              </a:rPr>
              <a:t> Ateliere de lucru inter- și transdisciplinare.</a:t>
            </a:r>
          </a:p>
          <a:p>
            <a:pPr algn="just">
              <a:buNone/>
            </a:pPr>
            <a:r>
              <a:rPr lang="ro-RO" sz="1200" b="1" noProof="0" dirty="0">
                <a:solidFill>
                  <a:schemeClr val="accent1"/>
                </a:solidFill>
                <a:latin typeface="Montserrat" panose="00000500000000000000" pitchFamily="2" charset="-18"/>
              </a:rPr>
              <a:t>6. Educație superioară</a:t>
            </a:r>
          </a:p>
          <a:p>
            <a:pPr algn="just">
              <a:buFont typeface="Arial" panose="020B0604020202020204" pitchFamily="34" charset="0"/>
              <a:buChar char="•"/>
            </a:pPr>
            <a:r>
              <a:rPr lang="ro-RO" sz="1200" noProof="0" dirty="0">
                <a:latin typeface="Montserrat" panose="00000500000000000000" pitchFamily="2" charset="-18"/>
              </a:rPr>
              <a:t> Consolidarea Școlii Doctorale - extinderea corpului profesoral.</a:t>
            </a:r>
          </a:p>
          <a:p>
            <a:pPr algn="just">
              <a:buFont typeface="Arial" panose="020B0604020202020204" pitchFamily="34" charset="0"/>
              <a:buChar char="•"/>
            </a:pPr>
            <a:r>
              <a:rPr lang="ro-RO" sz="1200" noProof="0" dirty="0">
                <a:latin typeface="Montserrat" panose="00000500000000000000" pitchFamily="2" charset="-18"/>
              </a:rPr>
              <a:t> Formarea doctoranzilor în domenii prioritare.</a:t>
            </a:r>
          </a:p>
          <a:p>
            <a:pPr algn="just">
              <a:buFont typeface="Arial" panose="020B0604020202020204" pitchFamily="34" charset="0"/>
              <a:buChar char="•"/>
            </a:pPr>
            <a:r>
              <a:rPr lang="ro-RO" sz="1200" noProof="0" dirty="0">
                <a:latin typeface="Montserrat" panose="00000500000000000000" pitchFamily="2" charset="-18"/>
              </a:rPr>
              <a:t> Cursuri post-doctorale prin fonduri europene.</a:t>
            </a:r>
          </a:p>
          <a:p>
            <a:pPr algn="just">
              <a:buFont typeface="Arial" panose="020B0604020202020204" pitchFamily="34" charset="0"/>
              <a:buChar char="•"/>
            </a:pPr>
            <a:r>
              <a:rPr lang="ro-RO" sz="1200" noProof="0" dirty="0">
                <a:latin typeface="Montserrat" panose="00000500000000000000" pitchFamily="2" charset="-18"/>
              </a:rPr>
              <a:t> Dezvoltarea altor programe de formare avansată cu aplicabilitate practică.</a:t>
            </a:r>
          </a:p>
        </p:txBody>
      </p:sp>
      <p:sp>
        <p:nvSpPr>
          <p:cNvPr id="16" name="Title 1">
            <a:extLst>
              <a:ext uri="{FF2B5EF4-FFF2-40B4-BE49-F238E27FC236}">
                <a16:creationId xmlns:a16="http://schemas.microsoft.com/office/drawing/2014/main" id="{79464EED-2138-AAAE-C9ED-873E761007C3}"/>
              </a:ext>
            </a:extLst>
          </p:cNvPr>
          <p:cNvSpPr txBox="1">
            <a:spLocks/>
          </p:cNvSpPr>
          <p:nvPr/>
        </p:nvSpPr>
        <p:spPr>
          <a:xfrm>
            <a:off x="403779" y="172528"/>
            <a:ext cx="5692221"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II.</a:t>
            </a:r>
            <a:r>
              <a:rPr lang="ro-RO" sz="1800" b="1" dirty="0">
                <a:solidFill>
                  <a:schemeClr val="tx1"/>
                </a:solidFill>
                <a:latin typeface="Montserrat" panose="00000500000000000000" pitchFamily="2" charset="-18"/>
              </a:rPr>
              <a:t>1</a:t>
            </a:r>
            <a:r>
              <a:rPr lang="ro-RO" sz="1800" b="1" noProof="0" dirty="0">
                <a:solidFill>
                  <a:schemeClr val="tx1"/>
                </a:solidFill>
                <a:latin typeface="Montserrat" panose="00000500000000000000" pitchFamily="2" charset="-18"/>
              </a:rPr>
              <a:t>. Axe Prioritare de Cercetare</a:t>
            </a:r>
          </a:p>
        </p:txBody>
      </p:sp>
      <p:pic>
        <p:nvPicPr>
          <p:cNvPr id="18" name="Imagine 17" descr="O imagine care conține îmbrăcăminte, text, om, mobilă&#10;&#10;Conținutul generat de inteligența artificială poate fi incorect.">
            <a:extLst>
              <a:ext uri="{FF2B5EF4-FFF2-40B4-BE49-F238E27FC236}">
                <a16:creationId xmlns:a16="http://schemas.microsoft.com/office/drawing/2014/main" id="{6784B9B8-EE89-A004-46FA-D4ED2A2A6CCC}"/>
              </a:ext>
            </a:extLst>
          </p:cNvPr>
          <p:cNvPicPr>
            <a:picLocks noChangeAspect="1"/>
          </p:cNvPicPr>
          <p:nvPr/>
        </p:nvPicPr>
        <p:blipFill>
          <a:blip r:embed="rId3"/>
          <a:stretch>
            <a:fillRect/>
          </a:stretch>
        </p:blipFill>
        <p:spPr>
          <a:xfrm>
            <a:off x="166779" y="1016244"/>
            <a:ext cx="3374004" cy="3658348"/>
          </a:xfrm>
          <a:prstGeom prst="rect">
            <a:avLst/>
          </a:prstGeom>
        </p:spPr>
      </p:pic>
    </p:spTree>
    <p:extLst>
      <p:ext uri="{BB962C8B-B14F-4D97-AF65-F5344CB8AC3E}">
        <p14:creationId xmlns:p14="http://schemas.microsoft.com/office/powerpoint/2010/main" val="4738719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94000">
              <a:schemeClr val="accent1">
                <a:lumMod val="5000"/>
                <a:lumOff val="9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1A8DEAD5-20B1-77D6-6A0F-B431A82E15A1}"/>
            </a:ext>
          </a:extLst>
        </p:cNvPr>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C96A340-D96B-2954-522F-929A82D0828A}"/>
              </a:ext>
              <a:ext uri="{C183D7F6-B498-43B3-948B-1728B52AA6E4}">
                <adec:decorative xmlns:adec="http://schemas.microsoft.com/office/drawing/2017/decorative" val="1"/>
              </a:ext>
            </a:extLst>
          </p:cNvPr>
          <p:cNvCxnSpPr>
            <a:cxnSpLocks/>
          </p:cNvCxnSpPr>
          <p:nvPr/>
        </p:nvCxnSpPr>
        <p:spPr>
          <a:xfrm>
            <a:off x="10178143" y="0"/>
            <a:ext cx="2013857" cy="14151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52A428C-1D20-24B0-C1C1-5E021301CA76}"/>
              </a:ext>
              <a:ext uri="{C183D7F6-B498-43B3-948B-1728B52AA6E4}">
                <adec:decorative xmlns:adec="http://schemas.microsoft.com/office/drawing/2017/decorative" val="1"/>
              </a:ext>
            </a:extLst>
          </p:cNvPr>
          <p:cNvCxnSpPr>
            <a:cxnSpLocks/>
          </p:cNvCxnSpPr>
          <p:nvPr/>
        </p:nvCxnSpPr>
        <p:spPr>
          <a:xfrm>
            <a:off x="8752114" y="0"/>
            <a:ext cx="3439886" cy="5769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asetăText 14">
            <a:extLst>
              <a:ext uri="{FF2B5EF4-FFF2-40B4-BE49-F238E27FC236}">
                <a16:creationId xmlns:a16="http://schemas.microsoft.com/office/drawing/2014/main" id="{80D20254-949C-5BE5-2294-FCB9739BE336}"/>
              </a:ext>
            </a:extLst>
          </p:cNvPr>
          <p:cNvSpPr txBox="1"/>
          <p:nvPr/>
        </p:nvSpPr>
        <p:spPr>
          <a:xfrm>
            <a:off x="403779" y="752669"/>
            <a:ext cx="5648678" cy="5863144"/>
          </a:xfrm>
          <a:prstGeom prst="rect">
            <a:avLst/>
          </a:prstGeom>
          <a:noFill/>
        </p:spPr>
        <p:txBody>
          <a:bodyPr wrap="square">
            <a:spAutoFit/>
          </a:bodyPr>
          <a:lstStyle/>
          <a:p>
            <a:pPr marL="342900" indent="-342900" algn="just">
              <a:buFont typeface="+mj-lt"/>
              <a:buAutoNum type="arabicPeriod"/>
            </a:pPr>
            <a:r>
              <a:rPr lang="ro-RO" sz="1500" b="1" noProof="0" dirty="0">
                <a:latin typeface="Montserrat" panose="00000500000000000000" pitchFamily="2" charset="-18"/>
              </a:rPr>
              <a:t>„Neuroștiințe aplicate în drept” </a:t>
            </a:r>
            <a:r>
              <a:rPr lang="ro-RO" sz="1500" noProof="0" dirty="0">
                <a:latin typeface="Montserrat" panose="00000500000000000000" pitchFamily="2" charset="-18"/>
              </a:rPr>
              <a:t>- proiect de cercetare interdisciplinară în Neurodrept (Neurolaw)</a:t>
            </a:r>
            <a:endParaRPr lang="ro-RO" sz="1500" dirty="0">
              <a:latin typeface="Montserrat" panose="00000500000000000000" pitchFamily="2" charset="-18"/>
            </a:endParaRPr>
          </a:p>
          <a:p>
            <a:pPr marL="342900" indent="-342900" algn="just">
              <a:buFont typeface="+mj-lt"/>
              <a:buAutoNum type="arabicPeriod"/>
            </a:pPr>
            <a:endParaRPr lang="ro-RO" sz="1500" noProof="0" dirty="0">
              <a:latin typeface="Montserrat" panose="00000500000000000000" pitchFamily="2" charset="-18"/>
            </a:endParaRPr>
          </a:p>
          <a:p>
            <a:pPr marL="342900" indent="-342900" algn="just">
              <a:buFont typeface="+mj-lt"/>
              <a:buAutoNum type="arabicPeriod"/>
            </a:pPr>
            <a:r>
              <a:rPr lang="ro-RO" sz="1500" b="1" noProof="0" dirty="0">
                <a:latin typeface="Montserrat" panose="00000500000000000000" pitchFamily="2" charset="-18"/>
              </a:rPr>
              <a:t>„Implicații ale insuficienței reglementării raporturilor de muncă - identificarea unor soluții </a:t>
            </a:r>
            <a:r>
              <a:rPr lang="ro-RO" sz="1500" b="1" i="1" noProof="0" dirty="0">
                <a:latin typeface="Montserrat" panose="00000500000000000000" pitchFamily="2" charset="-18"/>
              </a:rPr>
              <a:t>de lege lata</a:t>
            </a:r>
            <a:r>
              <a:rPr lang="ro-RO" sz="1500" b="1" noProof="0" dirty="0">
                <a:latin typeface="Montserrat" panose="00000500000000000000" pitchFamily="2" charset="-18"/>
              </a:rPr>
              <a:t> şi formularea unor propuneri </a:t>
            </a:r>
            <a:r>
              <a:rPr lang="ro-RO" sz="1500" b="1" i="1" noProof="0" dirty="0">
                <a:latin typeface="Montserrat" panose="00000500000000000000" pitchFamily="2" charset="-18"/>
              </a:rPr>
              <a:t>de lege ferenda</a:t>
            </a:r>
            <a:r>
              <a:rPr lang="ro-RO" sz="1500" b="1" noProof="0" dirty="0">
                <a:latin typeface="Montserrat" panose="00000500000000000000" pitchFamily="2" charset="-18"/>
              </a:rPr>
              <a:t>”</a:t>
            </a:r>
          </a:p>
          <a:p>
            <a:pPr marL="342900" indent="-342900" algn="just">
              <a:buFont typeface="+mj-lt"/>
              <a:buAutoNum type="arabicPeriod"/>
            </a:pPr>
            <a:endParaRPr lang="ro-RO" sz="1500" noProof="0" dirty="0">
              <a:latin typeface="Montserrat" panose="00000500000000000000" pitchFamily="2" charset="-18"/>
            </a:endParaRPr>
          </a:p>
          <a:p>
            <a:pPr marL="342900" indent="-342900" algn="just">
              <a:buFont typeface="+mj-lt"/>
              <a:buAutoNum type="arabicPeriod"/>
            </a:pPr>
            <a:r>
              <a:rPr lang="ro-RO" sz="1500" b="1" noProof="0" dirty="0">
                <a:latin typeface="Montserrat" panose="00000500000000000000" pitchFamily="2" charset="-18"/>
              </a:rPr>
              <a:t>„Istoria organizării judiciare în România”</a:t>
            </a:r>
            <a:r>
              <a:rPr lang="ro-RO" sz="1500" noProof="0" dirty="0">
                <a:latin typeface="Montserrat" panose="00000500000000000000" pitchFamily="2" charset="-18"/>
              </a:rPr>
              <a:t>,</a:t>
            </a:r>
            <a:r>
              <a:rPr lang="ro-RO" sz="1500" b="1" noProof="0" dirty="0">
                <a:latin typeface="Montserrat" panose="00000500000000000000" pitchFamily="2" charset="-18"/>
              </a:rPr>
              <a:t> </a:t>
            </a:r>
            <a:r>
              <a:rPr lang="ro-RO" sz="1500" noProof="0" dirty="0">
                <a:latin typeface="Montserrat" panose="00000500000000000000" pitchFamily="2" charset="-18"/>
              </a:rPr>
              <a:t>proiect de cercetare realizat de Biblioteca Academiei Române, Institutul de Cercetări Juridice, Înalta Curte de Casație și Justiție, Facultatea de Drept a Universității din București</a:t>
            </a:r>
          </a:p>
          <a:p>
            <a:pPr marL="342900" indent="-342900" algn="just">
              <a:buFont typeface="+mj-lt"/>
              <a:buAutoNum type="arabicPeriod"/>
            </a:pPr>
            <a:endParaRPr lang="ro-RO" sz="1500" dirty="0">
              <a:latin typeface="Montserrat" panose="00000500000000000000" pitchFamily="2" charset="-18"/>
            </a:endParaRPr>
          </a:p>
          <a:p>
            <a:pPr marL="342900" indent="-342900" algn="just">
              <a:buFont typeface="+mj-lt"/>
              <a:buAutoNum type="arabicPeriod"/>
            </a:pPr>
            <a:r>
              <a:rPr lang="ro-RO" sz="1500" b="1" dirty="0">
                <a:latin typeface="Montserrat" panose="00000500000000000000" pitchFamily="2" charset="-18"/>
              </a:rPr>
              <a:t>„</a:t>
            </a:r>
            <a:r>
              <a:rPr lang="ro-RO" sz="1500" b="1" noProof="0" dirty="0">
                <a:latin typeface="Montserrat" panose="00000500000000000000" pitchFamily="2" charset="-18"/>
              </a:rPr>
              <a:t>Înstrăinarea părintească - între dinamica legislativă și realitatea juridică”</a:t>
            </a:r>
          </a:p>
          <a:p>
            <a:pPr marL="342900" indent="-342900" algn="just">
              <a:buFont typeface="+mj-lt"/>
              <a:buAutoNum type="arabicPeriod"/>
            </a:pPr>
            <a:endParaRPr lang="ro-RO" sz="1500" noProof="0" dirty="0">
              <a:latin typeface="Montserrat" panose="00000500000000000000" pitchFamily="2" charset="-18"/>
            </a:endParaRPr>
          </a:p>
          <a:p>
            <a:pPr marL="342900" indent="-342900" algn="just">
              <a:buFont typeface="+mj-lt"/>
              <a:buAutoNum type="arabicPeriod"/>
            </a:pPr>
            <a:r>
              <a:rPr lang="ro-RO" sz="1500" b="1" dirty="0">
                <a:latin typeface="Montserrat" panose="00000500000000000000" pitchFamily="2" charset="-18"/>
              </a:rPr>
              <a:t>„</a:t>
            </a:r>
            <a:r>
              <a:rPr lang="ro-RO" sz="1500" b="1" noProof="0" dirty="0">
                <a:latin typeface="Montserrat" panose="00000500000000000000" pitchFamily="2" charset="-18"/>
              </a:rPr>
              <a:t>Buna conduită, deontologie și metodologia în activitatea de cercetare științifică juridică”</a:t>
            </a:r>
          </a:p>
          <a:p>
            <a:pPr marL="342900" indent="-342900" algn="just">
              <a:buFont typeface="+mj-lt"/>
              <a:buAutoNum type="arabicPeriod"/>
            </a:pPr>
            <a:endParaRPr lang="ro-RO" sz="1500" noProof="0" dirty="0">
              <a:latin typeface="Montserrat" panose="00000500000000000000" pitchFamily="2" charset="-18"/>
            </a:endParaRPr>
          </a:p>
          <a:p>
            <a:pPr marL="342900" indent="-342900" algn="just">
              <a:buFont typeface="+mj-lt"/>
              <a:buAutoNum type="arabicPeriod"/>
            </a:pPr>
            <a:r>
              <a:rPr lang="ro-RO" sz="1500" b="1" dirty="0">
                <a:latin typeface="Montserrat" panose="00000500000000000000" pitchFamily="2" charset="-18"/>
              </a:rPr>
              <a:t>„</a:t>
            </a:r>
            <a:r>
              <a:rPr lang="ro-RO" sz="1500" b="1" noProof="0" dirty="0">
                <a:latin typeface="Montserrat" panose="00000500000000000000" pitchFamily="2" charset="-18"/>
              </a:rPr>
              <a:t>Enciclopedia Juridică Română”, vol. VI</a:t>
            </a:r>
          </a:p>
          <a:p>
            <a:pPr marL="342900" indent="-342900" algn="just">
              <a:buFont typeface="+mj-lt"/>
              <a:buAutoNum type="arabicPeriod"/>
            </a:pPr>
            <a:endParaRPr lang="ro-RO" sz="1500" b="1" noProof="0" dirty="0">
              <a:latin typeface="Montserrat" panose="00000500000000000000" pitchFamily="2" charset="-18"/>
            </a:endParaRPr>
          </a:p>
          <a:p>
            <a:pPr marL="342900" indent="-342900" algn="just">
              <a:buFont typeface="+mj-lt"/>
              <a:buAutoNum type="arabicPeriod"/>
            </a:pPr>
            <a:r>
              <a:rPr lang="ro-RO" sz="1500" b="1" dirty="0">
                <a:latin typeface="Montserrat" panose="00000500000000000000" pitchFamily="2" charset="-18"/>
              </a:rPr>
              <a:t>Explicațiile Codului civil</a:t>
            </a:r>
          </a:p>
          <a:p>
            <a:pPr marL="342900" indent="-342900" algn="just">
              <a:buFont typeface="+mj-lt"/>
              <a:buAutoNum type="arabicPeriod"/>
            </a:pPr>
            <a:endParaRPr lang="ro-RO" sz="1500" b="1" noProof="0" dirty="0">
              <a:latin typeface="Montserrat" panose="00000500000000000000" pitchFamily="2" charset="-18"/>
            </a:endParaRPr>
          </a:p>
          <a:p>
            <a:pPr marL="342900" indent="-342900" algn="just">
              <a:buFont typeface="+mj-lt"/>
              <a:buAutoNum type="arabicPeriod"/>
            </a:pPr>
            <a:r>
              <a:rPr lang="ro-RO" sz="1500" b="1" dirty="0">
                <a:latin typeface="Montserrat" panose="00000500000000000000" pitchFamily="2" charset="-18"/>
              </a:rPr>
              <a:t>Comentariile Codului de procedură civilă</a:t>
            </a:r>
            <a:endParaRPr lang="ro-RO" sz="1500" b="1" noProof="0" dirty="0">
              <a:latin typeface="Montserrat" panose="00000500000000000000" pitchFamily="2" charset="-18"/>
            </a:endParaRPr>
          </a:p>
        </p:txBody>
      </p:sp>
      <p:sp>
        <p:nvSpPr>
          <p:cNvPr id="16" name="Title 1">
            <a:extLst>
              <a:ext uri="{FF2B5EF4-FFF2-40B4-BE49-F238E27FC236}">
                <a16:creationId xmlns:a16="http://schemas.microsoft.com/office/drawing/2014/main" id="{DF7BAFC2-419E-CD4F-BC5A-4CFD1147E7F8}"/>
              </a:ext>
            </a:extLst>
          </p:cNvPr>
          <p:cNvSpPr txBox="1">
            <a:spLocks/>
          </p:cNvSpPr>
          <p:nvPr/>
        </p:nvSpPr>
        <p:spPr>
          <a:xfrm>
            <a:off x="403779" y="172528"/>
            <a:ext cx="7063821"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II.</a:t>
            </a:r>
            <a:r>
              <a:rPr lang="ro-RO" sz="1800" b="1" dirty="0">
                <a:solidFill>
                  <a:schemeClr val="tx1"/>
                </a:solidFill>
                <a:latin typeface="Montserrat" panose="00000500000000000000" pitchFamily="2" charset="-18"/>
              </a:rPr>
              <a:t>2</a:t>
            </a:r>
            <a:r>
              <a:rPr lang="ro-RO" sz="1800" b="1" noProof="0" dirty="0">
                <a:solidFill>
                  <a:schemeClr val="tx1"/>
                </a:solidFill>
                <a:latin typeface="Montserrat" panose="00000500000000000000" pitchFamily="2" charset="-18"/>
              </a:rPr>
              <a:t>. Proiecte de cercetare în derulare</a:t>
            </a:r>
          </a:p>
        </p:txBody>
      </p:sp>
      <p:pic>
        <p:nvPicPr>
          <p:cNvPr id="3" name="Imagine 2" descr="O imagine care conține text, statuie&#10;&#10;Conținutul generat de inteligența artificială poate fi incorect.">
            <a:extLst>
              <a:ext uri="{FF2B5EF4-FFF2-40B4-BE49-F238E27FC236}">
                <a16:creationId xmlns:a16="http://schemas.microsoft.com/office/drawing/2014/main" id="{1B0C86FE-B02F-8765-C5C7-2A1EC7F6354A}"/>
              </a:ext>
            </a:extLst>
          </p:cNvPr>
          <p:cNvPicPr>
            <a:picLocks noChangeAspect="1"/>
          </p:cNvPicPr>
          <p:nvPr/>
        </p:nvPicPr>
        <p:blipFill>
          <a:blip r:embed="rId3"/>
          <a:stretch>
            <a:fillRect/>
          </a:stretch>
        </p:blipFill>
        <p:spPr>
          <a:xfrm>
            <a:off x="6407238" y="1012724"/>
            <a:ext cx="4689751" cy="2630438"/>
          </a:xfrm>
          <a:prstGeom prst="rect">
            <a:avLst/>
          </a:prstGeom>
        </p:spPr>
      </p:pic>
      <p:pic>
        <p:nvPicPr>
          <p:cNvPr id="5" name="Imagine 4" descr="O imagine care conține îmbrăcăminte, ilustrație, schiță, desen&#10;&#10;Conținutul generat de inteligența artificială poate fi incorect.">
            <a:extLst>
              <a:ext uri="{FF2B5EF4-FFF2-40B4-BE49-F238E27FC236}">
                <a16:creationId xmlns:a16="http://schemas.microsoft.com/office/drawing/2014/main" id="{C795E927-8829-D4C5-91E6-401AC0176C25}"/>
              </a:ext>
            </a:extLst>
          </p:cNvPr>
          <p:cNvPicPr>
            <a:picLocks noChangeAspect="1"/>
          </p:cNvPicPr>
          <p:nvPr/>
        </p:nvPicPr>
        <p:blipFill>
          <a:blip r:embed="rId4"/>
          <a:stretch>
            <a:fillRect/>
          </a:stretch>
        </p:blipFill>
        <p:spPr>
          <a:xfrm>
            <a:off x="7335035" y="3773588"/>
            <a:ext cx="2834156" cy="2834156"/>
          </a:xfrm>
          <a:prstGeom prst="rect">
            <a:avLst/>
          </a:prstGeom>
        </p:spPr>
      </p:pic>
    </p:spTree>
    <p:extLst>
      <p:ext uri="{BB962C8B-B14F-4D97-AF65-F5344CB8AC3E}">
        <p14:creationId xmlns:p14="http://schemas.microsoft.com/office/powerpoint/2010/main" val="20089966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reptunghi: colțuri rotunjite 3">
            <a:extLst>
              <a:ext uri="{FF2B5EF4-FFF2-40B4-BE49-F238E27FC236}">
                <a16:creationId xmlns:a16="http://schemas.microsoft.com/office/drawing/2014/main" id="{9F98722E-DB39-0C6B-FFB8-1A4BCE38F95C}"/>
              </a:ext>
            </a:extLst>
          </p:cNvPr>
          <p:cNvSpPr/>
          <p:nvPr/>
        </p:nvSpPr>
        <p:spPr>
          <a:xfrm>
            <a:off x="8209901" y="1270962"/>
            <a:ext cx="3577311" cy="524077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o-RO" noProof="0" dirty="0"/>
          </a:p>
        </p:txBody>
      </p:sp>
      <p:sp>
        <p:nvSpPr>
          <p:cNvPr id="3" name="Dreptunghi: colțuri rotunjite 2">
            <a:extLst>
              <a:ext uri="{FF2B5EF4-FFF2-40B4-BE49-F238E27FC236}">
                <a16:creationId xmlns:a16="http://schemas.microsoft.com/office/drawing/2014/main" id="{D85535AC-C01F-AEFF-3B8D-A888C8B4891E}"/>
              </a:ext>
            </a:extLst>
          </p:cNvPr>
          <p:cNvSpPr/>
          <p:nvPr/>
        </p:nvSpPr>
        <p:spPr>
          <a:xfrm>
            <a:off x="4461012" y="1270961"/>
            <a:ext cx="3577311" cy="52407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o-RO" noProof="0" dirty="0"/>
          </a:p>
        </p:txBody>
      </p:sp>
      <p:graphicFrame>
        <p:nvGraphicFramePr>
          <p:cNvPr id="35" name="Diagramă 34">
            <a:extLst>
              <a:ext uri="{FF2B5EF4-FFF2-40B4-BE49-F238E27FC236}">
                <a16:creationId xmlns:a16="http://schemas.microsoft.com/office/drawing/2014/main" id="{B4CDF098-7C70-8C3A-FEFD-B096F1B65CC7}"/>
              </a:ext>
            </a:extLst>
          </p:cNvPr>
          <p:cNvGraphicFramePr/>
          <p:nvPr>
            <p:extLst>
              <p:ext uri="{D42A27DB-BD31-4B8C-83A1-F6EECF244321}">
                <p14:modId xmlns:p14="http://schemas.microsoft.com/office/powerpoint/2010/main" val="31795371"/>
              </p:ext>
            </p:extLst>
          </p:nvPr>
        </p:nvGraphicFramePr>
        <p:xfrm>
          <a:off x="4307058" y="1407742"/>
          <a:ext cx="3791026" cy="5232656"/>
        </p:xfrm>
        <a:graphic>
          <a:graphicData uri="http://schemas.openxmlformats.org/drawingml/2006/chart">
            <c:chart xmlns:c="http://schemas.openxmlformats.org/drawingml/2006/chart" xmlns:r="http://schemas.openxmlformats.org/officeDocument/2006/relationships" r:id="rId2"/>
          </a:graphicData>
        </a:graphic>
      </p:graphicFrame>
      <p:sp>
        <p:nvSpPr>
          <p:cNvPr id="37" name="CasetăText 36">
            <a:extLst>
              <a:ext uri="{FF2B5EF4-FFF2-40B4-BE49-F238E27FC236}">
                <a16:creationId xmlns:a16="http://schemas.microsoft.com/office/drawing/2014/main" id="{2D5232F5-8F49-EF03-2C8C-6FC22F9FC0A6}"/>
              </a:ext>
            </a:extLst>
          </p:cNvPr>
          <p:cNvSpPr txBox="1"/>
          <p:nvPr/>
        </p:nvSpPr>
        <p:spPr>
          <a:xfrm>
            <a:off x="184979" y="5406516"/>
            <a:ext cx="4276033" cy="52322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o-RO" sz="1400" noProof="0" dirty="0">
                <a:latin typeface="Montserrat" panose="00000500000000000000" pitchFamily="2" charset="-18"/>
              </a:rPr>
              <a:t>angrenarea unui număr de 50 de specialiști „</a:t>
            </a:r>
            <a:r>
              <a:rPr lang="ro-RO" sz="1400" b="1" noProof="0" dirty="0">
                <a:latin typeface="Montserrat" panose="00000500000000000000" pitchFamily="2" charset="-18"/>
              </a:rPr>
              <a:t>cercetător științific asociat</a:t>
            </a:r>
            <a:r>
              <a:rPr lang="ro-RO" sz="1400" noProof="0" dirty="0">
                <a:latin typeface="Montserrat" panose="00000500000000000000" pitchFamily="2" charset="-18"/>
              </a:rPr>
              <a:t>”</a:t>
            </a:r>
          </a:p>
        </p:txBody>
      </p:sp>
      <p:pic>
        <p:nvPicPr>
          <p:cNvPr id="9" name="Imagine 8" descr="O imagine care conține îmbrăcăminte, desen animat, desen, om&#10;&#10;Conținutul generat de inteligența artificială poate fi incorect.">
            <a:extLst>
              <a:ext uri="{FF2B5EF4-FFF2-40B4-BE49-F238E27FC236}">
                <a16:creationId xmlns:a16="http://schemas.microsoft.com/office/drawing/2014/main" id="{3BB876FE-52E2-9637-01DD-AA05A353D088}"/>
              </a:ext>
            </a:extLst>
          </p:cNvPr>
          <p:cNvPicPr>
            <a:picLocks noChangeAspect="1"/>
          </p:cNvPicPr>
          <p:nvPr/>
        </p:nvPicPr>
        <p:blipFill>
          <a:blip r:embed="rId3"/>
          <a:stretch>
            <a:fillRect/>
          </a:stretch>
        </p:blipFill>
        <p:spPr>
          <a:xfrm>
            <a:off x="-245297" y="394111"/>
            <a:ext cx="5301974" cy="5301974"/>
          </a:xfrm>
          <a:prstGeom prst="rect">
            <a:avLst/>
          </a:prstGeom>
        </p:spPr>
      </p:pic>
      <p:sp>
        <p:nvSpPr>
          <p:cNvPr id="11" name="Title 1">
            <a:extLst>
              <a:ext uri="{FF2B5EF4-FFF2-40B4-BE49-F238E27FC236}">
                <a16:creationId xmlns:a16="http://schemas.microsoft.com/office/drawing/2014/main" id="{E4BF8DEB-F9F8-87A2-A7FC-351BB46573C1}"/>
              </a:ext>
            </a:extLst>
          </p:cNvPr>
          <p:cNvSpPr txBox="1">
            <a:spLocks/>
          </p:cNvSpPr>
          <p:nvPr/>
        </p:nvSpPr>
        <p:spPr>
          <a:xfrm>
            <a:off x="403780" y="394111"/>
            <a:ext cx="10622546" cy="40431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I.1. Personal CDI angajat În cadrul organizației de cercetare</a:t>
            </a:r>
          </a:p>
        </p:txBody>
      </p:sp>
      <p:graphicFrame>
        <p:nvGraphicFramePr>
          <p:cNvPr id="2" name="Diagramă 1">
            <a:extLst>
              <a:ext uri="{FF2B5EF4-FFF2-40B4-BE49-F238E27FC236}">
                <a16:creationId xmlns:a16="http://schemas.microsoft.com/office/drawing/2014/main" id="{E3312E75-43A1-E1D1-1E58-6DD68D2A82B3}"/>
              </a:ext>
            </a:extLst>
          </p:cNvPr>
          <p:cNvGraphicFramePr/>
          <p:nvPr>
            <p:extLst>
              <p:ext uri="{D42A27DB-BD31-4B8C-83A1-F6EECF244321}">
                <p14:modId xmlns:p14="http://schemas.microsoft.com/office/powerpoint/2010/main" val="2805343076"/>
              </p:ext>
            </p:extLst>
          </p:nvPr>
        </p:nvGraphicFramePr>
        <p:xfrm>
          <a:off x="7944130" y="1335293"/>
          <a:ext cx="4108854" cy="52407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449418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D8DA6-D326-ED4B-01CB-08D87214CB5B}"/>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D6BD24E0-0C29-D626-6937-D342B5A0C8F1}"/>
              </a:ext>
            </a:extLst>
          </p:cNvPr>
          <p:cNvSpPr txBox="1">
            <a:spLocks/>
          </p:cNvSpPr>
          <p:nvPr/>
        </p:nvSpPr>
        <p:spPr>
          <a:xfrm>
            <a:off x="4666130" y="1901493"/>
            <a:ext cx="6996393" cy="305501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lnSpc>
                <a:spcPct val="120000"/>
              </a:lnSpc>
            </a:pPr>
            <a:r>
              <a:rPr lang="ro-RO" sz="4000" b="1" noProof="0" dirty="0">
                <a:solidFill>
                  <a:schemeClr val="accent2"/>
                </a:solidFill>
                <a:latin typeface="Montserrat" panose="00000500000000000000" pitchFamily="2" charset="-18"/>
              </a:rPr>
              <a:t>III</a:t>
            </a:r>
          </a:p>
          <a:p>
            <a:pPr algn="ctr">
              <a:lnSpc>
                <a:spcPct val="120000"/>
              </a:lnSpc>
            </a:pPr>
            <a:endParaRPr lang="ro-RO" sz="4000" b="1" noProof="0" dirty="0">
              <a:solidFill>
                <a:schemeClr val="accent2"/>
              </a:solidFill>
              <a:latin typeface="Montserrat" panose="00000500000000000000" pitchFamily="2" charset="-18"/>
            </a:endParaRPr>
          </a:p>
          <a:p>
            <a:pPr algn="ctr">
              <a:lnSpc>
                <a:spcPct val="120000"/>
              </a:lnSpc>
            </a:pPr>
            <a:r>
              <a:rPr lang="ro-RO" sz="4000" b="1" noProof="0" dirty="0" err="1">
                <a:solidFill>
                  <a:schemeClr val="accent2"/>
                </a:solidFill>
                <a:latin typeface="Montserrat" panose="00000500000000000000" pitchFamily="2" charset="-18"/>
              </a:rPr>
              <a:t>TemeLE</a:t>
            </a:r>
            <a:r>
              <a:rPr lang="ro-RO" sz="4000" b="1" noProof="0" dirty="0">
                <a:solidFill>
                  <a:schemeClr val="accent2"/>
                </a:solidFill>
                <a:latin typeface="Montserrat" panose="00000500000000000000" pitchFamily="2" charset="-18"/>
              </a:rPr>
              <a:t> DE CERCETARE PENTRU ANUL 2026</a:t>
            </a:r>
          </a:p>
        </p:txBody>
      </p:sp>
    </p:spTree>
    <p:extLst>
      <p:ext uri="{BB962C8B-B14F-4D97-AF65-F5344CB8AC3E}">
        <p14:creationId xmlns:p14="http://schemas.microsoft.com/office/powerpoint/2010/main" val="2546195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FD71A-C34D-9145-AC2F-DE5D5BBAF260}"/>
            </a:ext>
          </a:extLst>
        </p:cNvPr>
        <p:cNvGrpSpPr/>
        <p:nvPr/>
      </p:nvGrpSpPr>
      <p:grpSpPr>
        <a:xfrm>
          <a:off x="0" y="0"/>
          <a:ext cx="0" cy="0"/>
          <a:chOff x="0" y="0"/>
          <a:chExt cx="0" cy="0"/>
        </a:xfrm>
      </p:grpSpPr>
      <p:pic>
        <p:nvPicPr>
          <p:cNvPr id="8" name="Imagine 7" descr="O imagine care conține îmbrăcăminte, încălțăminte, ilustrație, desen animat">
            <a:extLst>
              <a:ext uri="{FF2B5EF4-FFF2-40B4-BE49-F238E27FC236}">
                <a16:creationId xmlns:a16="http://schemas.microsoft.com/office/drawing/2014/main" id="{02EE01C2-B0A5-63D4-74D0-D73EB25159E3}"/>
              </a:ext>
            </a:extLst>
          </p:cNvPr>
          <p:cNvPicPr>
            <a:picLocks noChangeAspect="1"/>
          </p:cNvPicPr>
          <p:nvPr/>
        </p:nvPicPr>
        <p:blipFill>
          <a:blip r:embed="rId3"/>
          <a:stretch>
            <a:fillRect/>
          </a:stretch>
        </p:blipFill>
        <p:spPr>
          <a:xfrm>
            <a:off x="-1001500" y="804576"/>
            <a:ext cx="5870375" cy="5870375"/>
          </a:xfrm>
          <a:prstGeom prst="rect">
            <a:avLst/>
          </a:prstGeom>
        </p:spPr>
      </p:pic>
      <p:graphicFrame>
        <p:nvGraphicFramePr>
          <p:cNvPr id="5" name="Tabel 4">
            <a:extLst>
              <a:ext uri="{FF2B5EF4-FFF2-40B4-BE49-F238E27FC236}">
                <a16:creationId xmlns:a16="http://schemas.microsoft.com/office/drawing/2014/main" id="{044AA9E5-560E-18CC-6087-CEFF4E9D0170}"/>
              </a:ext>
            </a:extLst>
          </p:cNvPr>
          <p:cNvGraphicFramePr>
            <a:graphicFrameLocks noGrp="1"/>
          </p:cNvGraphicFramePr>
          <p:nvPr>
            <p:extLst>
              <p:ext uri="{D42A27DB-BD31-4B8C-83A1-F6EECF244321}">
                <p14:modId xmlns:p14="http://schemas.microsoft.com/office/powerpoint/2010/main" val="940668853"/>
              </p:ext>
            </p:extLst>
          </p:nvPr>
        </p:nvGraphicFramePr>
        <p:xfrm>
          <a:off x="2495456" y="923204"/>
          <a:ext cx="9418769" cy="5751747"/>
        </p:xfrm>
        <a:graphic>
          <a:graphicData uri="http://schemas.openxmlformats.org/drawingml/2006/table">
            <a:tbl>
              <a:tblPr>
                <a:tableStyleId>{B301B821-A1FF-4177-AEE7-76D212191A09}</a:tableStyleId>
              </a:tblPr>
              <a:tblGrid>
                <a:gridCol w="3054963">
                  <a:extLst>
                    <a:ext uri="{9D8B030D-6E8A-4147-A177-3AD203B41FA5}">
                      <a16:colId xmlns:a16="http://schemas.microsoft.com/office/drawing/2014/main" val="1815862013"/>
                    </a:ext>
                  </a:extLst>
                </a:gridCol>
                <a:gridCol w="6363806">
                  <a:extLst>
                    <a:ext uri="{9D8B030D-6E8A-4147-A177-3AD203B41FA5}">
                      <a16:colId xmlns:a16="http://schemas.microsoft.com/office/drawing/2014/main" val="2734384040"/>
                    </a:ext>
                  </a:extLst>
                </a:gridCol>
              </a:tblGrid>
              <a:tr h="94766">
                <a:tc>
                  <a:txBody>
                    <a:bodyPr/>
                    <a:lstStyle/>
                    <a:p>
                      <a:pPr algn="l">
                        <a:buNone/>
                      </a:pPr>
                      <a:r>
                        <a:rPr lang="ro-RO" sz="1400" b="1" noProof="0" dirty="0">
                          <a:solidFill>
                            <a:srgbClr val="B0834D"/>
                          </a:solidFill>
                          <a:effectLst/>
                          <a:latin typeface="Montserrat" panose="00000500000000000000" pitchFamily="2" charset="-18"/>
                        </a:rPr>
                        <a:t>Cercetător titular</a:t>
                      </a:r>
                      <a:endParaRPr lang="ro-RO" sz="1400" noProof="0" dirty="0">
                        <a:solidFill>
                          <a:srgbClr val="B0834D"/>
                        </a:solidFill>
                        <a:effectLst/>
                        <a:latin typeface="Montserrat" panose="00000500000000000000" pitchFamily="2" charset="-18"/>
                      </a:endParaRPr>
                    </a:p>
                  </a:txBody>
                  <a:tcPr marL="6867" marR="6867" marT="10301" marB="10301" anchor="ctr"/>
                </a:tc>
                <a:tc>
                  <a:txBody>
                    <a:bodyPr/>
                    <a:lstStyle/>
                    <a:p>
                      <a:pPr algn="l">
                        <a:buNone/>
                      </a:pPr>
                      <a:r>
                        <a:rPr lang="ro-RO" sz="1400" b="1" noProof="0" dirty="0">
                          <a:solidFill>
                            <a:srgbClr val="B0834D"/>
                          </a:solidFill>
                          <a:effectLst/>
                          <a:latin typeface="Montserrat" panose="00000500000000000000" pitchFamily="2" charset="-18"/>
                        </a:rPr>
                        <a:t>Seminar de cercetare</a:t>
                      </a:r>
                      <a:endParaRPr lang="ro-RO" sz="1400" noProof="0" dirty="0">
                        <a:solidFill>
                          <a:srgbClr val="B0834D"/>
                        </a:solidFill>
                        <a:effectLst/>
                        <a:latin typeface="Montserrat" panose="00000500000000000000" pitchFamily="2" charset="-18"/>
                      </a:endParaRPr>
                    </a:p>
                  </a:txBody>
                  <a:tcPr marL="6867" marR="6867" marT="10301" marB="10301" anchor="ctr"/>
                </a:tc>
                <a:extLst>
                  <a:ext uri="{0D108BD9-81ED-4DB2-BD59-A6C34878D82A}">
                    <a16:rowId xmlns:a16="http://schemas.microsoft.com/office/drawing/2014/main" val="340534169"/>
                  </a:ext>
                </a:extLst>
              </a:tr>
              <a:tr h="354341">
                <a:tc>
                  <a:txBody>
                    <a:bodyPr/>
                    <a:lstStyle/>
                    <a:p>
                      <a:pPr algn="l">
                        <a:buNone/>
                      </a:pPr>
                      <a:r>
                        <a:rPr lang="ro-RO" sz="1100" b="1" noProof="0" dirty="0">
                          <a:effectLst/>
                          <a:latin typeface="Montserrat" panose="00000500000000000000" pitchFamily="2" charset="-18"/>
                        </a:rPr>
                        <a:t>CSI, Dr. Raluca DIMITRIU</a:t>
                      </a:r>
                      <a:endParaRPr lang="ro-RO" sz="1100" noProof="0" dirty="0">
                        <a:effectLst/>
                        <a:latin typeface="Montserrat" panose="00000500000000000000" pitchFamily="2" charset="-18"/>
                      </a:endParaRPr>
                    </a:p>
                  </a:txBody>
                  <a:tcPr marL="6867" marR="6867" marT="10301" marB="10301" anchor="ctr"/>
                </a:tc>
                <a:tc>
                  <a:txBody>
                    <a:bodyPr/>
                    <a:lstStyle/>
                    <a:p>
                      <a:pPr algn="l">
                        <a:buNone/>
                      </a:pPr>
                      <a:r>
                        <a:rPr lang="ro-RO" sz="1100" noProof="0" dirty="0">
                          <a:effectLst/>
                          <a:latin typeface="Montserrat" panose="00000500000000000000" pitchFamily="2" charset="-18"/>
                        </a:rPr>
                        <a:t>„Consecințe ale pasivității lucrătorilor în raporturile de muncă” </a:t>
                      </a:r>
                    </a:p>
                  </a:txBody>
                  <a:tcPr marL="6867" marR="6867" marT="10301" marB="10301" anchor="ctr"/>
                </a:tc>
                <a:extLst>
                  <a:ext uri="{0D108BD9-81ED-4DB2-BD59-A6C34878D82A}">
                    <a16:rowId xmlns:a16="http://schemas.microsoft.com/office/drawing/2014/main" val="2865713822"/>
                  </a:ext>
                </a:extLst>
              </a:tr>
              <a:tr h="150552">
                <a:tc>
                  <a:txBody>
                    <a:bodyPr/>
                    <a:lstStyle/>
                    <a:p>
                      <a:pPr algn="l">
                        <a:buNone/>
                      </a:pPr>
                      <a:r>
                        <a:rPr lang="ro-RO" sz="1100" b="1" noProof="0" dirty="0">
                          <a:effectLst/>
                          <a:latin typeface="Montserrat" panose="00000500000000000000" pitchFamily="2" charset="-18"/>
                        </a:rPr>
                        <a:t>CSI, Dr. Dana TOFAN</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„Tăcerea, pasivitatea și inacțiunea în dreptul administrativ”</a:t>
                      </a:r>
                    </a:p>
                  </a:txBody>
                  <a:tcPr marL="6867" marR="6867" marT="10301" marB="10301" anchor="ctr"/>
                </a:tc>
                <a:extLst>
                  <a:ext uri="{0D108BD9-81ED-4DB2-BD59-A6C34878D82A}">
                    <a16:rowId xmlns:a16="http://schemas.microsoft.com/office/drawing/2014/main" val="246964669"/>
                  </a:ext>
                </a:extLst>
              </a:tr>
              <a:tr h="280177">
                <a:tc>
                  <a:txBody>
                    <a:bodyPr/>
                    <a:lstStyle/>
                    <a:p>
                      <a:pPr algn="l" fontAlgn="ctr">
                        <a:buNone/>
                      </a:pPr>
                      <a:r>
                        <a:rPr lang="ro-RO" sz="1100" b="1" noProof="0" dirty="0">
                          <a:effectLst/>
                          <a:latin typeface="Montserrat" panose="00000500000000000000" pitchFamily="2" charset="-18"/>
                        </a:rPr>
                        <a:t>CSI, Dr. Daniel Mihail ȘANDRU</a:t>
                      </a:r>
                      <a:endParaRPr lang="ro-RO" sz="1100" noProof="0" dirty="0">
                        <a:effectLst/>
                        <a:latin typeface="Montserrat" panose="00000500000000000000" pitchFamily="2" charset="-18"/>
                      </a:endParaRPr>
                    </a:p>
                  </a:txBody>
                  <a:tcPr marL="6867" marR="6867" marT="10301" marB="10301" anchor="ctr"/>
                </a:tc>
                <a:tc>
                  <a:txBody>
                    <a:bodyPr/>
                    <a:lstStyle/>
                    <a:p>
                      <a:pPr algn="l">
                        <a:buNone/>
                      </a:pPr>
                      <a:r>
                        <a:rPr lang="ro-RO" sz="1100" noProof="0" dirty="0">
                          <a:effectLst/>
                          <a:latin typeface="Montserrat" panose="00000500000000000000" pitchFamily="2" charset="-18"/>
                        </a:rPr>
                        <a:t>„Tăcerea, pasivitatea și inacțiunea în arhitectura dreptului la </a:t>
                      </a:r>
                      <a:r>
                        <a:rPr lang="ro-RO" sz="1100" noProof="0" dirty="0" err="1">
                          <a:effectLst/>
                          <a:latin typeface="Montserrat" panose="00000500000000000000" pitchFamily="2" charset="-18"/>
                        </a:rPr>
                        <a:t>protectia</a:t>
                      </a:r>
                      <a:r>
                        <a:rPr lang="ro-RO" sz="1100" noProof="0" dirty="0">
                          <a:effectLst/>
                          <a:latin typeface="Montserrat" panose="00000500000000000000" pitchFamily="2" charset="-18"/>
                        </a:rPr>
                        <a:t> datelor”</a:t>
                      </a:r>
                    </a:p>
                  </a:txBody>
                  <a:tcPr marL="6867" marR="6867" marT="10301" marB="10301" anchor="ctr"/>
                </a:tc>
                <a:extLst>
                  <a:ext uri="{0D108BD9-81ED-4DB2-BD59-A6C34878D82A}">
                    <a16:rowId xmlns:a16="http://schemas.microsoft.com/office/drawing/2014/main" val="2003762978"/>
                  </a:ext>
                </a:extLst>
              </a:tr>
              <a:tr h="317259">
                <a:tc>
                  <a:txBody>
                    <a:bodyPr/>
                    <a:lstStyle/>
                    <a:p>
                      <a:pPr algn="l">
                        <a:buNone/>
                      </a:pPr>
                      <a:r>
                        <a:rPr lang="ro-RO" sz="1100" b="1" noProof="0" dirty="0">
                          <a:effectLst/>
                          <a:latin typeface="Montserrat" panose="00000500000000000000" pitchFamily="2" charset="-18"/>
                        </a:rPr>
                        <a:t>CSI, Dr. Mihaela TOFAN</a:t>
                      </a:r>
                      <a:endParaRPr lang="ro-RO" sz="1100" noProof="0" dirty="0">
                        <a:effectLst/>
                        <a:latin typeface="Montserrat" panose="00000500000000000000" pitchFamily="2" charset="-18"/>
                      </a:endParaRPr>
                    </a:p>
                  </a:txBody>
                  <a:tcPr marL="6867" marR="6867" marT="10301" marB="10301" anchor="ctr"/>
                </a:tc>
                <a:tc>
                  <a:txBody>
                    <a:bodyPr/>
                    <a:lstStyle/>
                    <a:p>
                      <a:pPr algn="l">
                        <a:buNone/>
                      </a:pPr>
                      <a:r>
                        <a:rPr lang="ro-RO" sz="1100" noProof="0" dirty="0">
                          <a:effectLst/>
                          <a:latin typeface="Montserrat" panose="00000500000000000000" pitchFamily="2" charset="-18"/>
                        </a:rPr>
                        <a:t>„Aspecte de drept societar în conexiune cu tăcerea, pasivitatea și inacțiunea în arhitectura dreptului”</a:t>
                      </a:r>
                    </a:p>
                  </a:txBody>
                  <a:tcPr marL="6867" marR="6867" marT="10301" marB="10301" anchor="ctr"/>
                </a:tc>
                <a:extLst>
                  <a:ext uri="{0D108BD9-81ED-4DB2-BD59-A6C34878D82A}">
                    <a16:rowId xmlns:a16="http://schemas.microsoft.com/office/drawing/2014/main" val="1401415117"/>
                  </a:ext>
                </a:extLst>
              </a:tr>
              <a:tr h="227686">
                <a:tc>
                  <a:txBody>
                    <a:bodyPr/>
                    <a:lstStyle/>
                    <a:p>
                      <a:pPr algn="l">
                        <a:buNone/>
                      </a:pPr>
                      <a:r>
                        <a:rPr lang="ro-RO" sz="1100" b="1" noProof="0" dirty="0">
                          <a:effectLst/>
                          <a:latin typeface="Montserrat" panose="00000500000000000000" pitchFamily="2" charset="-18"/>
                        </a:rPr>
                        <a:t>CSII, Dr. Tudor AVRIGEANU</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„Prescripția - instituție de drept și principiu al dreptului”</a:t>
                      </a:r>
                    </a:p>
                  </a:txBody>
                  <a:tcPr marL="6867" marR="6867" marT="10301" marB="10301" anchor="ctr"/>
                </a:tc>
                <a:extLst>
                  <a:ext uri="{0D108BD9-81ED-4DB2-BD59-A6C34878D82A}">
                    <a16:rowId xmlns:a16="http://schemas.microsoft.com/office/drawing/2014/main" val="298272303"/>
                  </a:ext>
                </a:extLst>
              </a:tr>
              <a:tr h="124801">
                <a:tc>
                  <a:txBody>
                    <a:bodyPr/>
                    <a:lstStyle/>
                    <a:p>
                      <a:pPr algn="l">
                        <a:buNone/>
                      </a:pPr>
                      <a:r>
                        <a:rPr lang="ro-RO" sz="1100" b="1" noProof="0" dirty="0">
                          <a:effectLst/>
                          <a:latin typeface="Montserrat" panose="00000500000000000000" pitchFamily="2" charset="-18"/>
                        </a:rPr>
                        <a:t>CSII, Dr. Ion IFRIM</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„Tratat de drept penal. Partea generală (în memoriam prof. univ. dr. George Antoniu)</a:t>
                      </a:r>
                    </a:p>
                    <a:p>
                      <a:pPr algn="l">
                        <a:lnSpc>
                          <a:spcPts val="1500"/>
                        </a:lnSpc>
                        <a:buNone/>
                      </a:pPr>
                      <a:r>
                        <a:rPr lang="ro-RO" sz="1100" noProof="0" dirty="0">
                          <a:effectLst/>
                          <a:latin typeface="Montserrat" panose="00000500000000000000" pitchFamily="2" charset="-18"/>
                        </a:rPr>
                        <a:t>Volumul II: Teoria generală a infracțiunii</a:t>
                      </a:r>
                    </a:p>
                    <a:p>
                      <a:pPr algn="l">
                        <a:lnSpc>
                          <a:spcPts val="1500"/>
                        </a:lnSpc>
                        <a:buNone/>
                      </a:pPr>
                      <a:r>
                        <a:rPr lang="ro-RO" sz="1100" noProof="0" dirty="0">
                          <a:effectLst/>
                          <a:latin typeface="Montserrat" panose="00000500000000000000" pitchFamily="2" charset="-18"/>
                        </a:rPr>
                        <a:t>Volumul III: Sancțiunile de drept penal”</a:t>
                      </a:r>
                    </a:p>
                  </a:txBody>
                  <a:tcPr marL="6867" marR="6867" marT="10301" marB="10301" anchor="ctr"/>
                </a:tc>
                <a:extLst>
                  <a:ext uri="{0D108BD9-81ED-4DB2-BD59-A6C34878D82A}">
                    <a16:rowId xmlns:a16="http://schemas.microsoft.com/office/drawing/2014/main" val="2324120111"/>
                  </a:ext>
                </a:extLst>
              </a:tr>
              <a:tr h="382316">
                <a:tc>
                  <a:txBody>
                    <a:bodyPr/>
                    <a:lstStyle/>
                    <a:p>
                      <a:pPr algn="l">
                        <a:buNone/>
                      </a:pPr>
                      <a:r>
                        <a:rPr lang="ro-RO" sz="1100" b="1" noProof="0" dirty="0">
                          <a:effectLst/>
                          <a:latin typeface="Montserrat" panose="00000500000000000000" pitchFamily="2" charset="-18"/>
                        </a:rPr>
                        <a:t>CSII, Dr. Claudia GILIA</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„Criza democrației în secolul XXI: tendințe, cauze și perspective”</a:t>
                      </a:r>
                    </a:p>
                  </a:txBody>
                  <a:tcPr marL="6867" marR="6867" marT="10301" marB="10301" anchor="ctr"/>
                </a:tc>
                <a:extLst>
                  <a:ext uri="{0D108BD9-81ED-4DB2-BD59-A6C34878D82A}">
                    <a16:rowId xmlns:a16="http://schemas.microsoft.com/office/drawing/2014/main" val="1927343037"/>
                  </a:ext>
                </a:extLst>
              </a:tr>
              <a:tr h="176183">
                <a:tc>
                  <a:txBody>
                    <a:bodyPr/>
                    <a:lstStyle/>
                    <a:p>
                      <a:pPr algn="l">
                        <a:buNone/>
                      </a:pPr>
                      <a:r>
                        <a:rPr lang="ro-RO" sz="1100" b="1" noProof="0" dirty="0">
                          <a:effectLst/>
                          <a:latin typeface="Montserrat" panose="00000500000000000000" pitchFamily="2" charset="-18"/>
                        </a:rPr>
                        <a:t>CSII, Dr. Nicoleta HEGHEȘ</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„Traficul de droguri: paradigme cognitive, modele ale deciziei politice și niveluri de reglementare”</a:t>
                      </a:r>
                    </a:p>
                  </a:txBody>
                  <a:tcPr marL="6867" marR="6867" marT="10301" marB="10301" anchor="ctr"/>
                </a:tc>
                <a:extLst>
                  <a:ext uri="{0D108BD9-81ED-4DB2-BD59-A6C34878D82A}">
                    <a16:rowId xmlns:a16="http://schemas.microsoft.com/office/drawing/2014/main" val="3765118027"/>
                  </a:ext>
                </a:extLst>
              </a:tr>
              <a:tr h="202055">
                <a:tc>
                  <a:txBody>
                    <a:bodyPr/>
                    <a:lstStyle/>
                    <a:p>
                      <a:pPr algn="l">
                        <a:buNone/>
                      </a:pPr>
                      <a:r>
                        <a:rPr lang="ro-RO" sz="1100" b="1" noProof="0" dirty="0">
                          <a:effectLst/>
                          <a:latin typeface="Montserrat" panose="00000500000000000000" pitchFamily="2" charset="-18"/>
                        </a:rPr>
                        <a:t>CSIII, Dr. Mihaela-Gabriela BERINDEI</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„Tăcerea, ca formă tacită de manifestare a voinței în cadrul raporturilor de familie, cu specială privire asupra relațiilor personale dintre părinți și copii, survenite în urma divorțului ori a separației în fapt”</a:t>
                      </a:r>
                    </a:p>
                  </a:txBody>
                  <a:tcPr marL="6867" marR="6867" marT="10301" marB="10301" anchor="ctr"/>
                </a:tc>
                <a:extLst>
                  <a:ext uri="{0D108BD9-81ED-4DB2-BD59-A6C34878D82A}">
                    <a16:rowId xmlns:a16="http://schemas.microsoft.com/office/drawing/2014/main" val="3028455524"/>
                  </a:ext>
                </a:extLst>
              </a:tr>
              <a:tr h="279310">
                <a:tc>
                  <a:txBody>
                    <a:bodyPr/>
                    <a:lstStyle/>
                    <a:p>
                      <a:pPr algn="l">
                        <a:buNone/>
                      </a:pPr>
                      <a:r>
                        <a:rPr lang="ro-RO" sz="1100" b="1" noProof="0" dirty="0">
                          <a:effectLst/>
                          <a:latin typeface="Montserrat" panose="00000500000000000000" pitchFamily="2" charset="-18"/>
                        </a:rPr>
                        <a:t>CSIII, Dr. Versavia BRUTARU</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„Tăcerea algoritmului: pasivitate, inacțiune și lipsă de motivare în deciziile asistate de inteligența artificială în dreptul penal”</a:t>
                      </a:r>
                    </a:p>
                  </a:txBody>
                  <a:tcPr marL="6867" marR="6867" marT="10301" marB="10301" anchor="ctr"/>
                </a:tc>
                <a:extLst>
                  <a:ext uri="{0D108BD9-81ED-4DB2-BD59-A6C34878D82A}">
                    <a16:rowId xmlns:a16="http://schemas.microsoft.com/office/drawing/2014/main" val="1169900944"/>
                  </a:ext>
                </a:extLst>
              </a:tr>
              <a:tr h="206012">
                <a:tc>
                  <a:txBody>
                    <a:bodyPr/>
                    <a:lstStyle/>
                    <a:p>
                      <a:pPr algn="l">
                        <a:buNone/>
                      </a:pPr>
                      <a:r>
                        <a:rPr lang="ro-RO" sz="1100" b="1" noProof="0" dirty="0">
                          <a:effectLst/>
                          <a:latin typeface="Montserrat" panose="00000500000000000000" pitchFamily="2" charset="-18"/>
                        </a:rPr>
                        <a:t>CSIII, Dr. Radu STANCU</a:t>
                      </a:r>
                      <a:endParaRPr lang="ro-RO" sz="1100" noProof="0" dirty="0">
                        <a:effectLst/>
                        <a:latin typeface="Montserrat" panose="00000500000000000000" pitchFamily="2" charset="-18"/>
                      </a:endParaRPr>
                    </a:p>
                  </a:txBody>
                  <a:tcPr marL="6867" marR="6867" marT="10301" marB="10301" anchor="ctr"/>
                </a:tc>
                <a:tc>
                  <a:txBody>
                    <a:bodyPr/>
                    <a:lstStyle/>
                    <a:p>
                      <a:pPr algn="l">
                        <a:buNone/>
                      </a:pPr>
                      <a:r>
                        <a:rPr lang="ro-RO" sz="1100" noProof="0" dirty="0">
                          <a:effectLst/>
                          <a:latin typeface="Montserrat" panose="00000500000000000000" pitchFamily="2" charset="-18"/>
                        </a:rPr>
                        <a:t>„Declinarea obligațiilor civile în dreptul pozitiv. Cauze de angajare a răspunderii civile”</a:t>
                      </a:r>
                    </a:p>
                  </a:txBody>
                  <a:tcPr marL="6867" marR="6867" marT="10301" marB="10301" anchor="ctr"/>
                </a:tc>
                <a:extLst>
                  <a:ext uri="{0D108BD9-81ED-4DB2-BD59-A6C34878D82A}">
                    <a16:rowId xmlns:a16="http://schemas.microsoft.com/office/drawing/2014/main" val="1668408218"/>
                  </a:ext>
                </a:extLst>
              </a:tr>
              <a:tr h="176304">
                <a:tc>
                  <a:txBody>
                    <a:bodyPr/>
                    <a:lstStyle/>
                    <a:p>
                      <a:pPr algn="l">
                        <a:buNone/>
                      </a:pPr>
                      <a:r>
                        <a:rPr lang="ro-RO" sz="1100" b="1" noProof="0" dirty="0">
                          <a:effectLst/>
                          <a:latin typeface="Montserrat" panose="00000500000000000000" pitchFamily="2" charset="-18"/>
                        </a:rPr>
                        <a:t>CSIII, Dr. Aura PREDA</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„Rolul studiilor de victimizare în reconfigurarea legislației”</a:t>
                      </a:r>
                    </a:p>
                  </a:txBody>
                  <a:tcPr marL="6867" marR="6867" marT="10301" marB="10301" anchor="ctr"/>
                </a:tc>
                <a:extLst>
                  <a:ext uri="{0D108BD9-81ED-4DB2-BD59-A6C34878D82A}">
                    <a16:rowId xmlns:a16="http://schemas.microsoft.com/office/drawing/2014/main" val="4248833576"/>
                  </a:ext>
                </a:extLst>
              </a:tr>
              <a:tr h="0">
                <a:tc>
                  <a:txBody>
                    <a:bodyPr/>
                    <a:lstStyle/>
                    <a:p>
                      <a:pPr algn="l">
                        <a:buNone/>
                      </a:pPr>
                      <a:r>
                        <a:rPr lang="ro-RO" sz="1100" b="1" noProof="0" dirty="0">
                          <a:effectLst/>
                          <a:latin typeface="Montserrat" panose="00000500000000000000" pitchFamily="2" charset="-18"/>
                        </a:rPr>
                        <a:t>CS, Dr. Dumitru DOBREV</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„Este tăcerea creatoare de obligații în materie civilă și comercială?” </a:t>
                      </a:r>
                    </a:p>
                  </a:txBody>
                  <a:tcPr marL="6867" marR="6867" marT="10301" marB="10301" anchor="ctr"/>
                </a:tc>
                <a:extLst>
                  <a:ext uri="{0D108BD9-81ED-4DB2-BD59-A6C34878D82A}">
                    <a16:rowId xmlns:a16="http://schemas.microsoft.com/office/drawing/2014/main" val="4267457109"/>
                  </a:ext>
                </a:extLst>
              </a:tr>
              <a:tr h="227807">
                <a:tc>
                  <a:txBody>
                    <a:bodyPr/>
                    <a:lstStyle/>
                    <a:p>
                      <a:pPr algn="l">
                        <a:buNone/>
                      </a:pPr>
                      <a:r>
                        <a:rPr lang="ro-RO" sz="1100" b="1" noProof="0" dirty="0">
                          <a:effectLst/>
                          <a:latin typeface="Montserrat" panose="00000500000000000000" pitchFamily="2" charset="-18"/>
                        </a:rPr>
                        <a:t>CS, Dr. Oana-Florentina ISPAS</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„Tăcerea ca fapt juridic și sensurile acesteia în dreptul succesoral”</a:t>
                      </a:r>
                    </a:p>
                  </a:txBody>
                  <a:tcPr marL="6867" marR="6867" marT="10301" marB="10301" anchor="ctr"/>
                </a:tc>
                <a:extLst>
                  <a:ext uri="{0D108BD9-81ED-4DB2-BD59-A6C34878D82A}">
                    <a16:rowId xmlns:a16="http://schemas.microsoft.com/office/drawing/2014/main" val="2668955775"/>
                  </a:ext>
                </a:extLst>
              </a:tr>
              <a:tr h="243094">
                <a:tc>
                  <a:txBody>
                    <a:bodyPr/>
                    <a:lstStyle/>
                    <a:p>
                      <a:pPr algn="l">
                        <a:buNone/>
                      </a:pPr>
                      <a:r>
                        <a:rPr lang="ro-RO" sz="1100" b="1" noProof="0" dirty="0">
                          <a:effectLst/>
                          <a:latin typeface="Montserrat" panose="00000500000000000000" pitchFamily="2" charset="-18"/>
                        </a:rPr>
                        <a:t>CS, Drd. Marius Cătălin MITREA</a:t>
                      </a:r>
                      <a:endParaRPr lang="ro-RO" sz="1100" noProof="0" dirty="0">
                        <a:effectLst/>
                        <a:latin typeface="Montserrat" panose="00000500000000000000" pitchFamily="2" charset="-18"/>
                      </a:endParaRPr>
                    </a:p>
                  </a:txBody>
                  <a:tcPr marL="6867" marR="6867" marT="10301" marB="10301" anchor="ctr"/>
                </a:tc>
                <a:tc>
                  <a:txBody>
                    <a:bodyPr/>
                    <a:lstStyle/>
                    <a:p>
                      <a:pPr algn="l">
                        <a:buNone/>
                      </a:pPr>
                      <a:r>
                        <a:rPr lang="ro-RO" sz="1100" noProof="0" dirty="0">
                          <a:effectLst/>
                          <a:latin typeface="Montserrat" panose="00000500000000000000" pitchFamily="2" charset="-18"/>
                        </a:rPr>
                        <a:t>„Rolul privacy by design în arhitectura juridică a prelucrării datelor cu caracter personal”</a:t>
                      </a:r>
                    </a:p>
                  </a:txBody>
                  <a:tcPr marL="6867" marR="6867" marT="10301" marB="10301" anchor="ctr"/>
                </a:tc>
                <a:extLst>
                  <a:ext uri="{0D108BD9-81ED-4DB2-BD59-A6C34878D82A}">
                    <a16:rowId xmlns:a16="http://schemas.microsoft.com/office/drawing/2014/main" val="809077110"/>
                  </a:ext>
                </a:extLst>
              </a:tr>
              <a:tr h="243094">
                <a:tc>
                  <a:txBody>
                    <a:bodyPr/>
                    <a:lstStyle/>
                    <a:p>
                      <a:pPr algn="l">
                        <a:buNone/>
                      </a:pPr>
                      <a:r>
                        <a:rPr lang="ro-RO" sz="1100" b="1" noProof="0" dirty="0">
                          <a:effectLst/>
                          <a:latin typeface="Montserrat" panose="00000500000000000000" pitchFamily="2" charset="-18"/>
                        </a:rPr>
                        <a:t>CS, Drd. Ștefan-Andrei PARASCHIV-MIRON</a:t>
                      </a:r>
                      <a:endParaRPr lang="ro-RO" sz="1100" noProof="0" dirty="0">
                        <a:effectLst/>
                        <a:latin typeface="Montserrat" panose="00000500000000000000" pitchFamily="2" charset="-18"/>
                      </a:endParaRPr>
                    </a:p>
                  </a:txBody>
                  <a:tcPr marL="6867" marR="6867" marT="10301" marB="10301" anchor="ctr"/>
                </a:tc>
                <a:tc>
                  <a:txBody>
                    <a:bodyPr/>
                    <a:lstStyle/>
                    <a:p>
                      <a:pPr algn="l">
                        <a:buNone/>
                      </a:pPr>
                      <a:r>
                        <a:rPr lang="ro-RO" sz="1100" noProof="0" dirty="0">
                          <a:effectLst/>
                          <a:latin typeface="Montserrat" panose="00000500000000000000" pitchFamily="2" charset="-18"/>
                        </a:rPr>
                        <a:t>„Tăcerea tratatului și cuvântarea curții: metode de interpretare și autoritatea interpretativă în dreptul european convențional al drepturilor omului”</a:t>
                      </a:r>
                    </a:p>
                  </a:txBody>
                  <a:tcPr marL="6867" marR="6867" marT="10301" marB="10301" anchor="ctr"/>
                </a:tc>
                <a:extLst>
                  <a:ext uri="{0D108BD9-81ED-4DB2-BD59-A6C34878D82A}">
                    <a16:rowId xmlns:a16="http://schemas.microsoft.com/office/drawing/2014/main" val="3569375783"/>
                  </a:ext>
                </a:extLst>
              </a:tr>
              <a:tr h="317259">
                <a:tc>
                  <a:txBody>
                    <a:bodyPr/>
                    <a:lstStyle/>
                    <a:p>
                      <a:pPr algn="l">
                        <a:buNone/>
                      </a:pPr>
                      <a:r>
                        <a:rPr lang="ro-RO" sz="1100" b="1" noProof="0" dirty="0">
                          <a:effectLst/>
                          <a:latin typeface="Montserrat" panose="00000500000000000000" pitchFamily="2" charset="-18"/>
                        </a:rPr>
                        <a:t>ACS, Ariana Carmen GRIGORE</a:t>
                      </a:r>
                      <a:endParaRPr lang="ro-RO" sz="1100" noProof="0" dirty="0">
                        <a:effectLst/>
                        <a:latin typeface="Montserrat" panose="00000500000000000000" pitchFamily="2" charset="-18"/>
                      </a:endParaRPr>
                    </a:p>
                  </a:txBody>
                  <a:tcPr marL="6867" marR="6867" marT="10301" marB="10301" anchor="ctr"/>
                </a:tc>
                <a:tc>
                  <a:txBody>
                    <a:bodyPr/>
                    <a:lstStyle/>
                    <a:p>
                      <a:pPr algn="l">
                        <a:buNone/>
                      </a:pPr>
                      <a:r>
                        <a:rPr lang="ro-RO" sz="1100" noProof="0" dirty="0">
                          <a:effectLst/>
                          <a:latin typeface="Montserrat" panose="00000500000000000000" pitchFamily="2" charset="-18"/>
                        </a:rPr>
                        <a:t>„Tăcerea, pasivitatea și inacțiunea în ceea ce privește violența domestică - un studiu la nivelul Uniunii Europene”</a:t>
                      </a:r>
                    </a:p>
                  </a:txBody>
                  <a:tcPr marL="6867" marR="6867" marT="10301" marB="10301" anchor="ctr"/>
                </a:tc>
                <a:extLst>
                  <a:ext uri="{0D108BD9-81ED-4DB2-BD59-A6C34878D82A}">
                    <a16:rowId xmlns:a16="http://schemas.microsoft.com/office/drawing/2014/main" val="2521697227"/>
                  </a:ext>
                </a:extLst>
              </a:tr>
            </a:tbl>
          </a:graphicData>
        </a:graphic>
      </p:graphicFrame>
      <p:sp>
        <p:nvSpPr>
          <p:cNvPr id="6" name="Title 1">
            <a:extLst>
              <a:ext uri="{FF2B5EF4-FFF2-40B4-BE49-F238E27FC236}">
                <a16:creationId xmlns:a16="http://schemas.microsoft.com/office/drawing/2014/main" id="{8A3C2BC0-AD09-CCCB-8E30-CC2B2412AD07}"/>
              </a:ext>
            </a:extLst>
          </p:cNvPr>
          <p:cNvSpPr txBox="1">
            <a:spLocks/>
          </p:cNvSpPr>
          <p:nvPr/>
        </p:nvSpPr>
        <p:spPr>
          <a:xfrm>
            <a:off x="403779" y="172528"/>
            <a:ext cx="7254879"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III.1. Teme DE CERCETARE PENTRU ANUL 2026</a:t>
            </a:r>
          </a:p>
        </p:txBody>
      </p:sp>
    </p:spTree>
    <p:extLst>
      <p:ext uri="{BB962C8B-B14F-4D97-AF65-F5344CB8AC3E}">
        <p14:creationId xmlns:p14="http://schemas.microsoft.com/office/powerpoint/2010/main" val="25463780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6F4D9-86C0-5EE9-068F-0C72CFC0DF12}"/>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D2B3EE3-30ED-AED4-636B-0893AC6FB7BF}"/>
              </a:ext>
            </a:extLst>
          </p:cNvPr>
          <p:cNvSpPr txBox="1">
            <a:spLocks/>
          </p:cNvSpPr>
          <p:nvPr/>
        </p:nvSpPr>
        <p:spPr>
          <a:xfrm>
            <a:off x="4827493" y="1747485"/>
            <a:ext cx="6736417" cy="336303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r>
              <a:rPr lang="ro-RO" sz="4000" b="1" noProof="0" dirty="0">
                <a:solidFill>
                  <a:schemeClr val="accent2"/>
                </a:solidFill>
                <a:latin typeface="Montserrat" panose="00000500000000000000" pitchFamily="2" charset="-18"/>
              </a:rPr>
              <a:t>IV</a:t>
            </a:r>
          </a:p>
          <a:p>
            <a:pPr algn="ctr"/>
            <a:endParaRPr lang="ro-RO" sz="4000" b="1" noProof="0" dirty="0">
              <a:solidFill>
                <a:schemeClr val="accent2"/>
              </a:solidFill>
              <a:latin typeface="Montserrat" panose="00000500000000000000" pitchFamily="2" charset="-18"/>
            </a:endParaRPr>
          </a:p>
          <a:p>
            <a:pPr algn="ctr"/>
            <a:r>
              <a:rPr lang="ro-RO" sz="4000" b="1" noProof="0" dirty="0">
                <a:solidFill>
                  <a:schemeClr val="accent2"/>
                </a:solidFill>
                <a:latin typeface="Montserrat" panose="00000500000000000000" pitchFamily="2" charset="-18"/>
              </a:rPr>
              <a:t>Evenimente Științifice Planificate pentru anul 2026</a:t>
            </a:r>
          </a:p>
        </p:txBody>
      </p:sp>
    </p:spTree>
    <p:extLst>
      <p:ext uri="{BB962C8B-B14F-4D97-AF65-F5344CB8AC3E}">
        <p14:creationId xmlns:p14="http://schemas.microsoft.com/office/powerpoint/2010/main" val="3842900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13441-0672-3D29-E2BF-1CB0182E8F29}"/>
            </a:ext>
          </a:extLst>
        </p:cNvPr>
        <p:cNvGrpSpPr/>
        <p:nvPr/>
      </p:nvGrpSpPr>
      <p:grpSpPr>
        <a:xfrm>
          <a:off x="0" y="0"/>
          <a:ext cx="0" cy="0"/>
          <a:chOff x="0" y="0"/>
          <a:chExt cx="0" cy="0"/>
        </a:xfrm>
      </p:grpSpPr>
      <p:pic>
        <p:nvPicPr>
          <p:cNvPr id="15" name="Imagine 14" descr="O imagine care conține text, captură de ecran, poster, Broșură&#10;&#10;Conținutul generat de inteligența artificială poate fi incorect.">
            <a:extLst>
              <a:ext uri="{FF2B5EF4-FFF2-40B4-BE49-F238E27FC236}">
                <a16:creationId xmlns:a16="http://schemas.microsoft.com/office/drawing/2014/main" id="{5AA01A75-F5AC-B680-82CB-FD470DC376B5}"/>
              </a:ext>
            </a:extLst>
          </p:cNvPr>
          <p:cNvPicPr>
            <a:picLocks noChangeAspect="1"/>
          </p:cNvPicPr>
          <p:nvPr/>
        </p:nvPicPr>
        <p:blipFill>
          <a:blip r:embed="rId3"/>
          <a:stretch>
            <a:fillRect/>
          </a:stretch>
        </p:blipFill>
        <p:spPr>
          <a:xfrm>
            <a:off x="5943600" y="0"/>
            <a:ext cx="6262362" cy="6858000"/>
          </a:xfrm>
          <a:prstGeom prst="rect">
            <a:avLst/>
          </a:prstGeom>
        </p:spPr>
      </p:pic>
      <p:sp>
        <p:nvSpPr>
          <p:cNvPr id="9" name="AutoShape 10" descr="Dezbaterea &quot;Sistemul de asigurări sociale. Paradigmă, evoluție, perspective&quot;/ Programul evenimentului">
            <a:extLst>
              <a:ext uri="{FF2B5EF4-FFF2-40B4-BE49-F238E27FC236}">
                <a16:creationId xmlns:a16="http://schemas.microsoft.com/office/drawing/2014/main" id="{01E557DB-6207-B9DD-CF90-0E69A4F3F4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noProof="0" dirty="0"/>
          </a:p>
        </p:txBody>
      </p:sp>
      <p:sp>
        <p:nvSpPr>
          <p:cNvPr id="5" name="CasetăText 4">
            <a:extLst>
              <a:ext uri="{FF2B5EF4-FFF2-40B4-BE49-F238E27FC236}">
                <a16:creationId xmlns:a16="http://schemas.microsoft.com/office/drawing/2014/main" id="{87B9318D-FC59-1473-DE71-60B8BD457609}"/>
              </a:ext>
            </a:extLst>
          </p:cNvPr>
          <p:cNvSpPr txBox="1"/>
          <p:nvPr/>
        </p:nvSpPr>
        <p:spPr>
          <a:xfrm>
            <a:off x="403779" y="776162"/>
            <a:ext cx="5467018" cy="594008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buFont typeface="Wingdings" panose="05000000000000000000" pitchFamily="2" charset="2"/>
              <a:buChar char="§"/>
            </a:pPr>
            <a:r>
              <a:rPr lang="ro-RO" sz="1200" b="1" noProof="0" dirty="0">
                <a:latin typeface="Montserrat" panose="00000500000000000000" pitchFamily="2" charset="-18"/>
              </a:rPr>
              <a:t>PRELECȚIUNI ACADEMICE „IURIS CAUSA JUSTITIA” + COLECȚIA AFERENTĂ</a:t>
            </a:r>
          </a:p>
          <a:p>
            <a:pPr marL="285750" indent="-285750" algn="just">
              <a:buFont typeface="Wingdings" panose="05000000000000000000" pitchFamily="2" charset="2"/>
              <a:buChar char="§"/>
            </a:pPr>
            <a:r>
              <a:rPr lang="ro-RO" sz="1200" b="1" noProof="0" dirty="0">
                <a:latin typeface="Montserrat" panose="00000500000000000000" pitchFamily="2" charset="-18"/>
              </a:rPr>
              <a:t>SEMINARE DE CERCETARE SĂPTĂMÂNALE </a:t>
            </a:r>
            <a:r>
              <a:rPr lang="ro-RO" sz="1200" noProof="0" dirty="0">
                <a:latin typeface="Montserrat" panose="00000500000000000000" pitchFamily="2" charset="-18"/>
              </a:rPr>
              <a:t>- trim. I, al II-lea și al IV-lea</a:t>
            </a:r>
          </a:p>
          <a:p>
            <a:pPr marL="285750" indent="-285750" algn="just">
              <a:buFont typeface="Wingdings" panose="05000000000000000000" pitchFamily="2" charset="2"/>
              <a:buChar char="§"/>
            </a:pPr>
            <a:r>
              <a:rPr lang="ro-RO" sz="1200" b="1" dirty="0">
                <a:latin typeface="Montserrat" panose="00000500000000000000" pitchFamily="2" charset="-18"/>
              </a:rPr>
              <a:t>CONFERINȚE/DEZBATERI:</a:t>
            </a:r>
            <a:endParaRPr lang="ro-RO" sz="1200" b="1" noProof="0" dirty="0">
              <a:latin typeface="Montserrat" panose="00000500000000000000" pitchFamily="2" charset="-18"/>
            </a:endParaRPr>
          </a:p>
          <a:p>
            <a:pPr lvl="1" algn="just"/>
            <a:r>
              <a:rPr lang="ro-RO" sz="1000" b="1" noProof="0" dirty="0">
                <a:solidFill>
                  <a:schemeClr val="tx1"/>
                </a:solidFill>
                <a:latin typeface="Montserrat" panose="00000500000000000000" pitchFamily="2" charset="-18"/>
              </a:rPr>
              <a:t>1.</a:t>
            </a:r>
            <a:r>
              <a:rPr lang="ro-RO" sz="1000" noProof="0" dirty="0">
                <a:solidFill>
                  <a:schemeClr val="tx1"/>
                </a:solidFill>
                <a:latin typeface="Montserrat" panose="00000500000000000000" pitchFamily="2" charset="-18"/>
              </a:rPr>
              <a:t> Simpozionul „</a:t>
            </a:r>
            <a:r>
              <a:rPr lang="ro-RO" sz="1000" i="1" noProof="0" dirty="0">
                <a:solidFill>
                  <a:schemeClr val="tx1"/>
                </a:solidFill>
                <a:latin typeface="Montserrat" panose="00000500000000000000" pitchFamily="2" charset="-18"/>
              </a:rPr>
              <a:t>CUVÂNT, TEXT ȘI CONTEXT</a:t>
            </a:r>
            <a:r>
              <a:rPr lang="ro-RO" sz="1000" noProof="0" dirty="0">
                <a:solidFill>
                  <a:schemeClr val="tx1"/>
                </a:solidFill>
                <a:latin typeface="Montserrat" panose="00000500000000000000" pitchFamily="2" charset="-18"/>
              </a:rPr>
              <a:t>” (15 ianuarie 2026) </a:t>
            </a:r>
          </a:p>
          <a:p>
            <a:pPr lvl="1" algn="just"/>
            <a:r>
              <a:rPr lang="ro-RO" sz="1000" b="1" noProof="0" dirty="0">
                <a:solidFill>
                  <a:schemeClr val="tx1"/>
                </a:solidFill>
                <a:latin typeface="Montserrat" panose="00000500000000000000" pitchFamily="2" charset="-18"/>
              </a:rPr>
              <a:t>2.</a:t>
            </a:r>
            <a:r>
              <a:rPr lang="ro-RO" sz="1000" noProof="0" dirty="0">
                <a:solidFill>
                  <a:schemeClr val="tx1"/>
                </a:solidFill>
                <a:latin typeface="Montserrat" panose="00000500000000000000" pitchFamily="2" charset="-18"/>
              </a:rPr>
              <a:t> Conferința națională ”</a:t>
            </a:r>
            <a:r>
              <a:rPr lang="ro-RO" sz="1000" i="1" noProof="0" dirty="0">
                <a:solidFill>
                  <a:schemeClr val="tx1"/>
                </a:solidFill>
                <a:latin typeface="Montserrat" panose="00000500000000000000" pitchFamily="2" charset="-18"/>
              </a:rPr>
              <a:t>Comunități virtuale în epoca Regulamentului general privind protecția datelor” </a:t>
            </a:r>
            <a:r>
              <a:rPr lang="ro-RO" sz="1000" noProof="0" dirty="0">
                <a:solidFill>
                  <a:schemeClr val="tx1"/>
                </a:solidFill>
                <a:latin typeface="Montserrat" panose="00000500000000000000" pitchFamily="2" charset="-18"/>
              </a:rPr>
              <a:t>(CVGDPR), ediția a IX-a (16 martie 2026)</a:t>
            </a:r>
          </a:p>
          <a:p>
            <a:pPr lvl="1" algn="just"/>
            <a:r>
              <a:rPr lang="ro-RO" sz="1000" b="1" noProof="0" dirty="0">
                <a:solidFill>
                  <a:schemeClr val="tx1"/>
                </a:solidFill>
                <a:latin typeface="Montserrat" panose="00000500000000000000" pitchFamily="2" charset="-18"/>
              </a:rPr>
              <a:t>3.</a:t>
            </a:r>
            <a:r>
              <a:rPr lang="ro-RO" sz="1000" noProof="0" dirty="0">
                <a:solidFill>
                  <a:schemeClr val="tx1"/>
                </a:solidFill>
                <a:latin typeface="Montserrat" panose="00000500000000000000" pitchFamily="2" charset="-18"/>
              </a:rPr>
              <a:t> </a:t>
            </a:r>
            <a:r>
              <a:rPr lang="ro-RO" sz="1000" noProof="0" dirty="0" err="1">
                <a:solidFill>
                  <a:schemeClr val="tx1"/>
                </a:solidFill>
                <a:latin typeface="Montserrat" panose="00000500000000000000" pitchFamily="2" charset="-18"/>
              </a:rPr>
              <a:t>Workshopul</a:t>
            </a:r>
            <a:r>
              <a:rPr lang="ro-RO" sz="1000" noProof="0" dirty="0">
                <a:solidFill>
                  <a:schemeClr val="tx1"/>
                </a:solidFill>
                <a:latin typeface="Montserrat" panose="00000500000000000000" pitchFamily="2" charset="-18"/>
              </a:rPr>
              <a:t> „</a:t>
            </a:r>
            <a:r>
              <a:rPr lang="ro-RO" sz="1000" i="1" noProof="0" dirty="0">
                <a:solidFill>
                  <a:schemeClr val="tx1"/>
                </a:solidFill>
                <a:latin typeface="Montserrat" panose="00000500000000000000" pitchFamily="2" charset="-18"/>
              </a:rPr>
              <a:t>Impactul noilor tehnologii asupra proprietății intelectuale: către o teorie a proprietății intelectuale digitale</a:t>
            </a:r>
            <a:r>
              <a:rPr lang="ro-RO" sz="1000" noProof="0" dirty="0">
                <a:solidFill>
                  <a:schemeClr val="tx1"/>
                </a:solidFill>
                <a:latin typeface="Montserrat" panose="00000500000000000000" pitchFamily="2" charset="-18"/>
              </a:rPr>
              <a:t>” (27 februarie 2026)</a:t>
            </a:r>
          </a:p>
          <a:p>
            <a:pPr lvl="1" algn="just"/>
            <a:r>
              <a:rPr lang="ro-RO" sz="1000" b="1" noProof="0" dirty="0">
                <a:solidFill>
                  <a:schemeClr val="tx1"/>
                </a:solidFill>
                <a:latin typeface="Montserrat" panose="00000500000000000000" pitchFamily="2" charset="-18"/>
              </a:rPr>
              <a:t>4.</a:t>
            </a:r>
            <a:r>
              <a:rPr lang="ro-RO" sz="1000" noProof="0" dirty="0">
                <a:solidFill>
                  <a:schemeClr val="tx1"/>
                </a:solidFill>
                <a:latin typeface="Montserrat" panose="00000500000000000000" pitchFamily="2" charset="-18"/>
              </a:rPr>
              <a:t> Conferința națională „</a:t>
            </a:r>
            <a:r>
              <a:rPr lang="ro-RO" sz="1000" i="1" noProof="0" dirty="0">
                <a:solidFill>
                  <a:schemeClr val="tx1"/>
                </a:solidFill>
                <a:latin typeface="Montserrat" panose="00000500000000000000" pitchFamily="2" charset="-18"/>
              </a:rPr>
              <a:t>Inteligența artificială în cercetarea românească</a:t>
            </a:r>
            <a:r>
              <a:rPr lang="ro-RO" sz="1000" noProof="0" dirty="0">
                <a:solidFill>
                  <a:schemeClr val="tx1"/>
                </a:solidFill>
                <a:latin typeface="Montserrat" panose="00000500000000000000" pitchFamily="2" charset="-18"/>
              </a:rPr>
              <a:t>” (26-27 martie 2026)</a:t>
            </a:r>
          </a:p>
          <a:p>
            <a:pPr lvl="1" algn="just"/>
            <a:r>
              <a:rPr lang="ro-RO" sz="1000" b="1" dirty="0">
                <a:solidFill>
                  <a:schemeClr val="tx1"/>
                </a:solidFill>
                <a:latin typeface="Montserrat" panose="00000500000000000000" pitchFamily="2" charset="-18"/>
              </a:rPr>
              <a:t>5.</a:t>
            </a:r>
            <a:r>
              <a:rPr lang="ro-RO" sz="1000" dirty="0">
                <a:solidFill>
                  <a:schemeClr val="tx1"/>
                </a:solidFill>
                <a:latin typeface="Montserrat" panose="00000500000000000000" pitchFamily="2" charset="-18"/>
              </a:rPr>
              <a:t> Dezbaterea „</a:t>
            </a:r>
            <a:r>
              <a:rPr lang="ro-RO" sz="1000" i="1" dirty="0">
                <a:solidFill>
                  <a:schemeClr val="tx1"/>
                </a:solidFill>
                <a:latin typeface="Montserrat" panose="00000500000000000000" pitchFamily="2" charset="-18"/>
              </a:rPr>
              <a:t>Repere fundamentale ale organizării judiciare: clarificări conceptuale, realități și orientări</a:t>
            </a:r>
            <a:r>
              <a:rPr lang="ro-RO" sz="1000" dirty="0">
                <a:solidFill>
                  <a:schemeClr val="tx1"/>
                </a:solidFill>
                <a:latin typeface="Montserrat" panose="00000500000000000000" pitchFamily="2" charset="-18"/>
              </a:rPr>
              <a:t>” (aprilie 2026)</a:t>
            </a:r>
          </a:p>
          <a:p>
            <a:pPr lvl="1" algn="just"/>
            <a:r>
              <a:rPr lang="ro-RO" sz="1000" b="1" noProof="0" dirty="0">
                <a:solidFill>
                  <a:schemeClr val="tx1"/>
                </a:solidFill>
                <a:latin typeface="Montserrat" panose="00000500000000000000" pitchFamily="2" charset="-18"/>
              </a:rPr>
              <a:t>6.</a:t>
            </a:r>
            <a:r>
              <a:rPr lang="ro-RO" sz="1000" noProof="0" dirty="0">
                <a:solidFill>
                  <a:schemeClr val="tx1"/>
                </a:solidFill>
                <a:latin typeface="Montserrat" panose="00000500000000000000" pitchFamily="2" charset="-18"/>
              </a:rPr>
              <a:t> Conferința națională ”</a:t>
            </a:r>
            <a:r>
              <a:rPr lang="ro-RO" sz="1000" i="1" noProof="0" dirty="0">
                <a:solidFill>
                  <a:schemeClr val="tx1"/>
                </a:solidFill>
                <a:latin typeface="Montserrat" panose="00000500000000000000" pitchFamily="2" charset="-18"/>
              </a:rPr>
              <a:t>Procedura trimiterii preliminare. Principii de drept al Uniunii Europene şi experiențe ale sistemului român de drept” </a:t>
            </a:r>
            <a:r>
              <a:rPr lang="ro-RO" sz="1000" noProof="0" dirty="0">
                <a:solidFill>
                  <a:schemeClr val="tx1"/>
                </a:solidFill>
                <a:latin typeface="Montserrat" panose="00000500000000000000" pitchFamily="2" charset="-18"/>
              </a:rPr>
              <a:t>(PTP-V) (28 aprilie 2026)</a:t>
            </a:r>
          </a:p>
          <a:p>
            <a:pPr lvl="1" algn="just"/>
            <a:r>
              <a:rPr lang="ro-RO" sz="1000" b="1" noProof="0" dirty="0">
                <a:solidFill>
                  <a:schemeClr val="tx1"/>
                </a:solidFill>
                <a:latin typeface="Montserrat" panose="00000500000000000000" pitchFamily="2" charset="-18"/>
              </a:rPr>
              <a:t>7.</a:t>
            </a:r>
            <a:r>
              <a:rPr lang="ro-RO" sz="1000" noProof="0" dirty="0">
                <a:solidFill>
                  <a:schemeClr val="tx1"/>
                </a:solidFill>
                <a:latin typeface="Montserrat" panose="00000500000000000000" pitchFamily="2" charset="-18"/>
              </a:rPr>
              <a:t> Sesiunea de comunicări științifice a ICJ 2026 - „</a:t>
            </a:r>
            <a:r>
              <a:rPr lang="ro-RO" sz="1000" i="1" noProof="0" dirty="0">
                <a:solidFill>
                  <a:schemeClr val="tx1"/>
                </a:solidFill>
                <a:latin typeface="Montserrat" panose="00000500000000000000" pitchFamily="2" charset="-18"/>
              </a:rPr>
              <a:t>Tăcerea, pasivitatea și inacțiunea în arhitectura dreptului</a:t>
            </a:r>
            <a:r>
              <a:rPr lang="ro-RO" sz="1000" noProof="0" dirty="0">
                <a:solidFill>
                  <a:schemeClr val="tx1"/>
                </a:solidFill>
                <a:latin typeface="Montserrat" panose="00000500000000000000" pitchFamily="2" charset="-18"/>
              </a:rPr>
              <a:t>” (22 mai 2026) </a:t>
            </a:r>
          </a:p>
          <a:p>
            <a:pPr lvl="1" algn="just"/>
            <a:r>
              <a:rPr lang="ro-RO" sz="1000" b="1" noProof="0" dirty="0">
                <a:solidFill>
                  <a:schemeClr val="tx1"/>
                </a:solidFill>
                <a:latin typeface="Montserrat" panose="00000500000000000000" pitchFamily="2" charset="-18"/>
              </a:rPr>
              <a:t>8.</a:t>
            </a:r>
            <a:r>
              <a:rPr lang="ro-RO" sz="1000" noProof="0" dirty="0">
                <a:solidFill>
                  <a:schemeClr val="tx1"/>
                </a:solidFill>
                <a:latin typeface="Montserrat" panose="00000500000000000000" pitchFamily="2" charset="-18"/>
              </a:rPr>
              <a:t> Conferința de drept civil comparat „</a:t>
            </a:r>
            <a:r>
              <a:rPr lang="ro-RO" sz="1000" i="1" noProof="0" dirty="0">
                <a:solidFill>
                  <a:schemeClr val="tx1"/>
                </a:solidFill>
                <a:latin typeface="Montserrat" panose="00000500000000000000" pitchFamily="2" charset="-18"/>
              </a:rPr>
              <a:t>Transformarea normei juridice civile: evoluție, instrumente și provocări în drept comparat</a:t>
            </a:r>
            <a:r>
              <a:rPr lang="ro-RO" sz="1000" noProof="0" dirty="0">
                <a:solidFill>
                  <a:schemeClr val="tx1"/>
                </a:solidFill>
                <a:latin typeface="Montserrat" panose="00000500000000000000" pitchFamily="2" charset="-18"/>
              </a:rPr>
              <a:t>” (12 iunie 2026)</a:t>
            </a:r>
          </a:p>
          <a:p>
            <a:pPr lvl="1" algn="just"/>
            <a:r>
              <a:rPr lang="ro-RO" sz="1000" b="1" noProof="0" dirty="0">
                <a:solidFill>
                  <a:schemeClr val="tx1"/>
                </a:solidFill>
                <a:latin typeface="Montserrat" panose="00000500000000000000" pitchFamily="2" charset="-18"/>
              </a:rPr>
              <a:t>9.</a:t>
            </a:r>
            <a:r>
              <a:rPr lang="ro-RO" sz="1000" noProof="0" dirty="0">
                <a:solidFill>
                  <a:schemeClr val="tx1"/>
                </a:solidFill>
                <a:latin typeface="Montserrat" panose="00000500000000000000" pitchFamily="2" charset="-18"/>
              </a:rPr>
              <a:t> </a:t>
            </a:r>
            <a:r>
              <a:rPr lang="ro-RO" sz="1000" i="1" noProof="0" dirty="0">
                <a:solidFill>
                  <a:schemeClr val="tx1"/>
                </a:solidFill>
                <a:latin typeface="Montserrat" panose="00000500000000000000" pitchFamily="2" charset="-18"/>
              </a:rPr>
              <a:t>Conferința de lansare a ICJ ca HUB pentru România al European Law Institute </a:t>
            </a:r>
            <a:r>
              <a:rPr lang="ro-RO" sz="1000" noProof="0" dirty="0">
                <a:solidFill>
                  <a:schemeClr val="tx1"/>
                </a:solidFill>
                <a:latin typeface="Montserrat" panose="00000500000000000000" pitchFamily="2" charset="-18"/>
              </a:rPr>
              <a:t>(16 iunie 2026)</a:t>
            </a:r>
          </a:p>
          <a:p>
            <a:pPr lvl="1" algn="just"/>
            <a:r>
              <a:rPr lang="ro-RO" sz="1000" b="1" noProof="0" dirty="0">
                <a:solidFill>
                  <a:schemeClr val="tx1"/>
                </a:solidFill>
                <a:latin typeface="Montserrat" panose="00000500000000000000" pitchFamily="2" charset="-18"/>
              </a:rPr>
              <a:t>10.</a:t>
            </a:r>
            <a:r>
              <a:rPr lang="ro-RO" sz="1000" noProof="0" dirty="0">
                <a:solidFill>
                  <a:schemeClr val="tx1"/>
                </a:solidFill>
                <a:latin typeface="Montserrat" panose="00000500000000000000" pitchFamily="2" charset="-18"/>
              </a:rPr>
              <a:t> </a:t>
            </a:r>
            <a:r>
              <a:rPr lang="ro-RO" sz="1000" i="1" noProof="0" dirty="0">
                <a:solidFill>
                  <a:schemeClr val="tx1"/>
                </a:solidFill>
                <a:latin typeface="Montserrat" panose="00000500000000000000" pitchFamily="2" charset="-18"/>
              </a:rPr>
              <a:t>Conferința de procedură civilă </a:t>
            </a:r>
            <a:r>
              <a:rPr lang="ro-RO" sz="1000" noProof="0" dirty="0">
                <a:solidFill>
                  <a:schemeClr val="tx1"/>
                </a:solidFill>
                <a:latin typeface="Montserrat" panose="00000500000000000000" pitchFamily="2" charset="-18"/>
              </a:rPr>
              <a:t>(iunie 2026 - în parteneriat cu facultățile de drept)</a:t>
            </a:r>
          </a:p>
          <a:p>
            <a:pPr lvl="1" algn="just"/>
            <a:r>
              <a:rPr lang="ro-RO" sz="1000" b="1" noProof="0" dirty="0">
                <a:solidFill>
                  <a:schemeClr val="tx1"/>
                </a:solidFill>
                <a:latin typeface="Montserrat" panose="00000500000000000000" pitchFamily="2" charset="-18"/>
              </a:rPr>
              <a:t>11. </a:t>
            </a:r>
            <a:r>
              <a:rPr lang="ro-RO" sz="1000" i="1" noProof="0" dirty="0">
                <a:solidFill>
                  <a:schemeClr val="tx1"/>
                </a:solidFill>
                <a:latin typeface="Montserrat" panose="00000500000000000000" pitchFamily="2" charset="-18"/>
              </a:rPr>
              <a:t>Colocviu internațional </a:t>
            </a:r>
            <a:r>
              <a:rPr lang="ro-RO" sz="1000" noProof="0" dirty="0">
                <a:solidFill>
                  <a:schemeClr val="tx1"/>
                </a:solidFill>
                <a:latin typeface="Montserrat" panose="00000500000000000000" pitchFamily="2" charset="-18"/>
              </a:rPr>
              <a:t>organizat la Strasbourg de ICJ, Consulatul General al României la Strasbourg, Universitatea din Strasbourg, prin intermediul Federației de cercetare (17-18 septembrie 2026)</a:t>
            </a:r>
          </a:p>
          <a:p>
            <a:pPr lvl="1" algn="just"/>
            <a:r>
              <a:rPr lang="ro-RO" sz="1000" b="1" noProof="0" dirty="0">
                <a:solidFill>
                  <a:schemeClr val="tx1"/>
                </a:solidFill>
                <a:latin typeface="Montserrat" panose="00000500000000000000" pitchFamily="2" charset="-18"/>
              </a:rPr>
              <a:t>12.</a:t>
            </a:r>
            <a:r>
              <a:rPr lang="ro-RO" sz="1000" noProof="0" dirty="0">
                <a:solidFill>
                  <a:schemeClr val="tx1"/>
                </a:solidFill>
                <a:latin typeface="Montserrat" panose="00000500000000000000" pitchFamily="2" charset="-18"/>
              </a:rPr>
              <a:t> </a:t>
            </a:r>
            <a:r>
              <a:rPr lang="ro-RO" sz="1000" i="1" noProof="0" dirty="0">
                <a:solidFill>
                  <a:schemeClr val="tx1"/>
                </a:solidFill>
                <a:latin typeface="Montserrat" panose="00000500000000000000" pitchFamily="2" charset="-18"/>
              </a:rPr>
              <a:t>Conferința Revistei „Studii și cercetări juridice” </a:t>
            </a:r>
            <a:r>
              <a:rPr lang="ro-RO" sz="1000" noProof="0" dirty="0">
                <a:solidFill>
                  <a:schemeClr val="tx1"/>
                </a:solidFill>
                <a:latin typeface="Montserrat" panose="00000500000000000000" pitchFamily="2" charset="-18"/>
              </a:rPr>
              <a:t>(30 octombrie 2026)</a:t>
            </a:r>
          </a:p>
          <a:p>
            <a:pPr lvl="1" algn="just"/>
            <a:r>
              <a:rPr lang="ro-RO" sz="1000" b="1" noProof="0" dirty="0">
                <a:solidFill>
                  <a:schemeClr val="tx1"/>
                </a:solidFill>
                <a:latin typeface="Montserrat" panose="00000500000000000000" pitchFamily="2" charset="-18"/>
              </a:rPr>
              <a:t>13.</a:t>
            </a:r>
            <a:r>
              <a:rPr lang="ro-RO" sz="1000" noProof="0" dirty="0">
                <a:solidFill>
                  <a:schemeClr val="tx1"/>
                </a:solidFill>
                <a:latin typeface="Montserrat" panose="00000500000000000000" pitchFamily="2" charset="-18"/>
              </a:rPr>
              <a:t> </a:t>
            </a:r>
            <a:r>
              <a:rPr lang="ro-RO" sz="1000" i="1" noProof="0" dirty="0">
                <a:solidFill>
                  <a:schemeClr val="tx1"/>
                </a:solidFill>
                <a:latin typeface="Montserrat" panose="00000500000000000000" pitchFamily="2" charset="-18"/>
              </a:rPr>
              <a:t>Colocviu internațional </a:t>
            </a:r>
            <a:r>
              <a:rPr lang="ro-RO" sz="1000" noProof="0" dirty="0">
                <a:solidFill>
                  <a:schemeClr val="tx1"/>
                </a:solidFill>
                <a:latin typeface="Montserrat" panose="00000500000000000000" pitchFamily="2" charset="-18"/>
              </a:rPr>
              <a:t>dedicat memoriei profesorului Vlad </a:t>
            </a:r>
            <a:r>
              <a:rPr lang="ro-RO" sz="1000" noProof="0" dirty="0" err="1">
                <a:solidFill>
                  <a:schemeClr val="tx1"/>
                </a:solidFill>
                <a:latin typeface="Montserrat" panose="00000500000000000000" pitchFamily="2" charset="-18"/>
              </a:rPr>
              <a:t>Constantinesco</a:t>
            </a:r>
            <a:r>
              <a:rPr lang="ro-RO" sz="1000" noProof="0" dirty="0">
                <a:solidFill>
                  <a:schemeClr val="tx1"/>
                </a:solidFill>
                <a:latin typeface="Montserrat" panose="00000500000000000000" pitchFamily="2" charset="-18"/>
              </a:rPr>
              <a:t> organizat de ICJ, Universitatea din Strasbourg, Société de </a:t>
            </a:r>
            <a:r>
              <a:rPr lang="ro-RO" sz="1000" noProof="0" dirty="0" err="1">
                <a:solidFill>
                  <a:schemeClr val="tx1"/>
                </a:solidFill>
                <a:latin typeface="Montserrat" panose="00000500000000000000" pitchFamily="2" charset="-18"/>
              </a:rPr>
              <a:t>Législation</a:t>
            </a:r>
            <a:r>
              <a:rPr lang="ro-RO" sz="1000" noProof="0" dirty="0">
                <a:solidFill>
                  <a:schemeClr val="tx1"/>
                </a:solidFill>
                <a:latin typeface="Montserrat" panose="00000500000000000000" pitchFamily="2" charset="-18"/>
              </a:rPr>
              <a:t> </a:t>
            </a:r>
            <a:r>
              <a:rPr lang="ro-RO" sz="1000" noProof="0" dirty="0" err="1">
                <a:solidFill>
                  <a:schemeClr val="tx1"/>
                </a:solidFill>
                <a:latin typeface="Montserrat" panose="00000500000000000000" pitchFamily="2" charset="-18"/>
              </a:rPr>
              <a:t>Comparée</a:t>
            </a:r>
            <a:r>
              <a:rPr lang="ro-RO" sz="1000" noProof="0" dirty="0">
                <a:solidFill>
                  <a:schemeClr val="tx1"/>
                </a:solidFill>
                <a:latin typeface="Montserrat" panose="00000500000000000000" pitchFamily="2" charset="-18"/>
              </a:rPr>
              <a:t>, Centrul pentru Studii de Drept Comparat „Leontin Jean </a:t>
            </a:r>
            <a:r>
              <a:rPr lang="ro-RO" sz="1000" noProof="0" dirty="0" err="1">
                <a:solidFill>
                  <a:schemeClr val="tx1"/>
                </a:solidFill>
                <a:latin typeface="Montserrat" panose="00000500000000000000" pitchFamily="2" charset="-18"/>
              </a:rPr>
              <a:t>Constantinesco</a:t>
            </a:r>
            <a:r>
              <a:rPr lang="ro-RO" sz="1000" noProof="0" dirty="0">
                <a:solidFill>
                  <a:schemeClr val="tx1"/>
                </a:solidFill>
                <a:latin typeface="Montserrat" panose="00000500000000000000" pitchFamily="2" charset="-18"/>
              </a:rPr>
              <a:t>” al Facultății de Drept a Universității din București (octombrie sau noiembrie 2026)</a:t>
            </a:r>
          </a:p>
          <a:p>
            <a:pPr lvl="1" algn="just"/>
            <a:r>
              <a:rPr lang="ro-RO" sz="1000" b="1" noProof="0" dirty="0">
                <a:solidFill>
                  <a:schemeClr val="tx1"/>
                </a:solidFill>
                <a:latin typeface="Montserrat" panose="00000500000000000000" pitchFamily="2" charset="-18"/>
              </a:rPr>
              <a:t>14.</a:t>
            </a:r>
            <a:r>
              <a:rPr lang="ro-RO" sz="1000" noProof="0" dirty="0">
                <a:solidFill>
                  <a:schemeClr val="tx1"/>
                </a:solidFill>
                <a:latin typeface="Montserrat" panose="00000500000000000000" pitchFamily="2" charset="-18"/>
              </a:rPr>
              <a:t> Conferința națională ”</a:t>
            </a:r>
            <a:r>
              <a:rPr lang="ro-RO" sz="1000" i="1" noProof="0" dirty="0">
                <a:solidFill>
                  <a:schemeClr val="tx1"/>
                </a:solidFill>
                <a:latin typeface="Montserrat" panose="00000500000000000000" pitchFamily="2" charset="-18"/>
              </a:rPr>
              <a:t>Dreptul noilor tehnologii”</a:t>
            </a:r>
            <a:r>
              <a:rPr lang="ro-RO" sz="1000" noProof="0" dirty="0">
                <a:solidFill>
                  <a:schemeClr val="tx1"/>
                </a:solidFill>
                <a:latin typeface="Montserrat" panose="00000500000000000000" pitchFamily="2" charset="-18"/>
              </a:rPr>
              <a:t> (10 noiembrie 2026)</a:t>
            </a:r>
          </a:p>
          <a:p>
            <a:pPr lvl="1" algn="just"/>
            <a:r>
              <a:rPr lang="ro-RO" sz="1000" b="1" noProof="0" dirty="0">
                <a:solidFill>
                  <a:schemeClr val="tx1"/>
                </a:solidFill>
                <a:latin typeface="Montserrat" panose="00000500000000000000" pitchFamily="2" charset="-18"/>
              </a:rPr>
              <a:t>15. </a:t>
            </a:r>
            <a:r>
              <a:rPr lang="ro-RO" sz="1000" i="1" noProof="0" dirty="0">
                <a:solidFill>
                  <a:schemeClr val="tx1"/>
                </a:solidFill>
                <a:latin typeface="Montserrat" panose="00000500000000000000" pitchFamily="2" charset="-18"/>
              </a:rPr>
              <a:t>Conferința tinerilor cercetători în drept </a:t>
            </a:r>
            <a:r>
              <a:rPr lang="ro-RO" sz="1000" noProof="0" dirty="0">
                <a:solidFill>
                  <a:schemeClr val="tx1"/>
                </a:solidFill>
                <a:latin typeface="Montserrat" panose="00000500000000000000" pitchFamily="2" charset="-18"/>
              </a:rPr>
              <a:t>(20 noiembrie 2026)</a:t>
            </a:r>
          </a:p>
          <a:p>
            <a:pPr lvl="1" algn="just"/>
            <a:r>
              <a:rPr lang="ro-RO" sz="1000" b="1" noProof="0" dirty="0">
                <a:solidFill>
                  <a:schemeClr val="tx1"/>
                </a:solidFill>
                <a:latin typeface="Montserrat" panose="00000500000000000000" pitchFamily="2" charset="-18"/>
              </a:rPr>
              <a:t>16. </a:t>
            </a:r>
            <a:r>
              <a:rPr lang="ro-RO" sz="1000" noProof="0" dirty="0">
                <a:solidFill>
                  <a:schemeClr val="tx1"/>
                </a:solidFill>
                <a:latin typeface="Montserrat" panose="00000500000000000000" pitchFamily="2" charset="-18"/>
              </a:rPr>
              <a:t>Alte conferințe, dezbateri, simpozioane, mese rotunde</a:t>
            </a:r>
          </a:p>
        </p:txBody>
      </p:sp>
      <p:sp>
        <p:nvSpPr>
          <p:cNvPr id="2" name="Title 1">
            <a:extLst>
              <a:ext uri="{FF2B5EF4-FFF2-40B4-BE49-F238E27FC236}">
                <a16:creationId xmlns:a16="http://schemas.microsoft.com/office/drawing/2014/main" id="{78AFA9F8-F103-73D6-7C3F-BE7D56CF98F8}"/>
              </a:ext>
            </a:extLst>
          </p:cNvPr>
          <p:cNvSpPr txBox="1">
            <a:spLocks/>
          </p:cNvSpPr>
          <p:nvPr/>
        </p:nvSpPr>
        <p:spPr>
          <a:xfrm>
            <a:off x="403779" y="172528"/>
            <a:ext cx="7254879"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III.1. Evenimente Planificate pentru anul 2026</a:t>
            </a:r>
          </a:p>
        </p:txBody>
      </p:sp>
    </p:spTree>
    <p:extLst>
      <p:ext uri="{BB962C8B-B14F-4D97-AF65-F5344CB8AC3E}">
        <p14:creationId xmlns:p14="http://schemas.microsoft.com/office/powerpoint/2010/main" val="196342345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ine 6" descr="O imagine care conține text, poster, ceas&#10;&#10;Conținutul generat de inteligența artificială poate fi incorect.">
            <a:extLst>
              <a:ext uri="{FF2B5EF4-FFF2-40B4-BE49-F238E27FC236}">
                <a16:creationId xmlns:a16="http://schemas.microsoft.com/office/drawing/2014/main" id="{DDE18B7E-90AA-37B1-7FD9-0439E205E847}"/>
              </a:ext>
            </a:extLst>
          </p:cNvPr>
          <p:cNvPicPr>
            <a:picLocks noChangeAspect="1"/>
          </p:cNvPicPr>
          <p:nvPr/>
        </p:nvPicPr>
        <p:blipFill>
          <a:blip r:embed="rId2"/>
          <a:stretch>
            <a:fillRect/>
          </a:stretch>
        </p:blipFill>
        <p:spPr>
          <a:xfrm>
            <a:off x="-5853" y="4589554"/>
            <a:ext cx="4038599" cy="2268446"/>
          </a:xfrm>
          <a:prstGeom prst="rect">
            <a:avLst/>
          </a:prstGeom>
        </p:spPr>
      </p:pic>
      <p:pic>
        <p:nvPicPr>
          <p:cNvPr id="8" name="Imagine 7" descr="O imagine care conține text, captură de ecran, poster, Albastru electric&#10;&#10;Conținutul generat de inteligența artificială poate fi incorect.">
            <a:extLst>
              <a:ext uri="{FF2B5EF4-FFF2-40B4-BE49-F238E27FC236}">
                <a16:creationId xmlns:a16="http://schemas.microsoft.com/office/drawing/2014/main" id="{53A6E488-9F60-32EE-1735-F8D072B96B7F}"/>
              </a:ext>
            </a:extLst>
          </p:cNvPr>
          <p:cNvPicPr>
            <a:picLocks noChangeAspect="1"/>
          </p:cNvPicPr>
          <p:nvPr/>
        </p:nvPicPr>
        <p:blipFill>
          <a:blip r:embed="rId3"/>
          <a:stretch>
            <a:fillRect/>
          </a:stretch>
        </p:blipFill>
        <p:spPr>
          <a:xfrm>
            <a:off x="8134858" y="2307584"/>
            <a:ext cx="4038598" cy="2266702"/>
          </a:xfrm>
          <a:prstGeom prst="rect">
            <a:avLst/>
          </a:prstGeom>
        </p:spPr>
      </p:pic>
      <p:pic>
        <p:nvPicPr>
          <p:cNvPr id="9" name="Imagine 8" descr="O imagine care conține text, captură de ecran, Albastru electric&#10;&#10;Conținutul generat de inteligența artificială poate fi incorect.">
            <a:extLst>
              <a:ext uri="{FF2B5EF4-FFF2-40B4-BE49-F238E27FC236}">
                <a16:creationId xmlns:a16="http://schemas.microsoft.com/office/drawing/2014/main" id="{C72F1F57-AE25-FA03-B285-70AA87CCFB0D}"/>
              </a:ext>
            </a:extLst>
          </p:cNvPr>
          <p:cNvPicPr>
            <a:picLocks noChangeAspect="1"/>
          </p:cNvPicPr>
          <p:nvPr/>
        </p:nvPicPr>
        <p:blipFill>
          <a:blip r:embed="rId4"/>
          <a:stretch>
            <a:fillRect/>
          </a:stretch>
        </p:blipFill>
        <p:spPr>
          <a:xfrm>
            <a:off x="0" y="2285227"/>
            <a:ext cx="4032962" cy="2268446"/>
          </a:xfrm>
          <a:prstGeom prst="rect">
            <a:avLst/>
          </a:prstGeom>
        </p:spPr>
      </p:pic>
      <p:pic>
        <p:nvPicPr>
          <p:cNvPr id="11" name="Imagine 10" descr="O imagine care conține text, captură de ecran, design grafic, Font&#10;&#10;Conținutul generat de inteligența artificială poate fi incorect.">
            <a:extLst>
              <a:ext uri="{FF2B5EF4-FFF2-40B4-BE49-F238E27FC236}">
                <a16:creationId xmlns:a16="http://schemas.microsoft.com/office/drawing/2014/main" id="{607DE419-C47F-F841-955A-2886E2178A85}"/>
              </a:ext>
            </a:extLst>
          </p:cNvPr>
          <p:cNvPicPr>
            <a:picLocks noChangeAspect="1"/>
          </p:cNvPicPr>
          <p:nvPr/>
        </p:nvPicPr>
        <p:blipFill>
          <a:blip r:embed="rId5"/>
          <a:stretch>
            <a:fillRect/>
          </a:stretch>
        </p:blipFill>
        <p:spPr>
          <a:xfrm>
            <a:off x="4076701" y="2306072"/>
            <a:ext cx="4032962" cy="2268214"/>
          </a:xfrm>
          <a:prstGeom prst="rect">
            <a:avLst/>
          </a:prstGeom>
        </p:spPr>
      </p:pic>
      <p:pic>
        <p:nvPicPr>
          <p:cNvPr id="13" name="Imagine 12" descr="O imagine care conține text, captură de ecran, Font, meniu&#10;&#10;Conținutul generat de inteligența artificială poate fi incorect.">
            <a:extLst>
              <a:ext uri="{FF2B5EF4-FFF2-40B4-BE49-F238E27FC236}">
                <a16:creationId xmlns:a16="http://schemas.microsoft.com/office/drawing/2014/main" id="{B46C8165-4470-276F-E967-8CE2EA366D65}"/>
              </a:ext>
            </a:extLst>
          </p:cNvPr>
          <p:cNvPicPr>
            <a:picLocks noChangeAspect="1"/>
          </p:cNvPicPr>
          <p:nvPr/>
        </p:nvPicPr>
        <p:blipFill>
          <a:blip r:embed="rId6"/>
          <a:stretch>
            <a:fillRect/>
          </a:stretch>
        </p:blipFill>
        <p:spPr>
          <a:xfrm>
            <a:off x="8140925" y="5147"/>
            <a:ext cx="4032531" cy="2266701"/>
          </a:xfrm>
          <a:prstGeom prst="rect">
            <a:avLst/>
          </a:prstGeom>
        </p:spPr>
      </p:pic>
      <p:pic>
        <p:nvPicPr>
          <p:cNvPr id="15" name="Imagine 14" descr="O imagine care conține text, captură de ecran&#10;&#10;Conținutul generat de inteligența artificială poate fi incorect.">
            <a:extLst>
              <a:ext uri="{FF2B5EF4-FFF2-40B4-BE49-F238E27FC236}">
                <a16:creationId xmlns:a16="http://schemas.microsoft.com/office/drawing/2014/main" id="{ED31234A-7AAE-693B-39BF-270CDF9681BC}"/>
              </a:ext>
            </a:extLst>
          </p:cNvPr>
          <p:cNvPicPr>
            <a:picLocks noChangeAspect="1"/>
          </p:cNvPicPr>
          <p:nvPr/>
        </p:nvPicPr>
        <p:blipFill>
          <a:blip r:embed="rId7"/>
          <a:stretch>
            <a:fillRect/>
          </a:stretch>
        </p:blipFill>
        <p:spPr>
          <a:xfrm>
            <a:off x="4076483" y="4590426"/>
            <a:ext cx="4020056" cy="2266701"/>
          </a:xfrm>
          <a:prstGeom prst="rect">
            <a:avLst/>
          </a:prstGeom>
        </p:spPr>
      </p:pic>
      <p:pic>
        <p:nvPicPr>
          <p:cNvPr id="17" name="Imagine 16" descr="O imagine care conține text, captură de ecran, Publicitate online, Site web&#10;&#10;Conținutul generat de inteligența artificială poate fi incorect.">
            <a:extLst>
              <a:ext uri="{FF2B5EF4-FFF2-40B4-BE49-F238E27FC236}">
                <a16:creationId xmlns:a16="http://schemas.microsoft.com/office/drawing/2014/main" id="{EA35663E-3697-B417-43D2-4E8E4539A62F}"/>
              </a:ext>
            </a:extLst>
          </p:cNvPr>
          <p:cNvPicPr>
            <a:picLocks noChangeAspect="1"/>
          </p:cNvPicPr>
          <p:nvPr/>
        </p:nvPicPr>
        <p:blipFill>
          <a:blip r:embed="rId8"/>
          <a:stretch>
            <a:fillRect/>
          </a:stretch>
        </p:blipFill>
        <p:spPr>
          <a:xfrm>
            <a:off x="215" y="-1504"/>
            <a:ext cx="4032531" cy="2268205"/>
          </a:xfrm>
          <a:prstGeom prst="rect">
            <a:avLst/>
          </a:prstGeom>
        </p:spPr>
      </p:pic>
      <p:pic>
        <p:nvPicPr>
          <p:cNvPr id="19" name="Imagine 18" descr="O imagine care conține text, captură de ecran, poster, design grafic&#10;&#10;Conținutul generat de inteligența artificială poate fi incorect.">
            <a:extLst>
              <a:ext uri="{FF2B5EF4-FFF2-40B4-BE49-F238E27FC236}">
                <a16:creationId xmlns:a16="http://schemas.microsoft.com/office/drawing/2014/main" id="{168489BF-7858-E1C4-D5D2-BE0AB575EFFE}"/>
              </a:ext>
            </a:extLst>
          </p:cNvPr>
          <p:cNvPicPr>
            <a:picLocks noChangeAspect="1"/>
          </p:cNvPicPr>
          <p:nvPr/>
        </p:nvPicPr>
        <p:blipFill>
          <a:blip r:embed="rId9"/>
          <a:stretch>
            <a:fillRect/>
          </a:stretch>
        </p:blipFill>
        <p:spPr>
          <a:xfrm>
            <a:off x="4076483" y="-1504"/>
            <a:ext cx="4032530" cy="2262533"/>
          </a:xfrm>
          <a:prstGeom prst="rect">
            <a:avLst/>
          </a:prstGeom>
        </p:spPr>
      </p:pic>
      <p:pic>
        <p:nvPicPr>
          <p:cNvPr id="21" name="Imagine 20" descr="O imagine care conține text, captură de ecran&#10;&#10;Conținutul generat de inteligența artificială poate fi incorect.">
            <a:extLst>
              <a:ext uri="{FF2B5EF4-FFF2-40B4-BE49-F238E27FC236}">
                <a16:creationId xmlns:a16="http://schemas.microsoft.com/office/drawing/2014/main" id="{899BBDB9-C664-0AFC-82FB-4E19E0E373BC}"/>
              </a:ext>
            </a:extLst>
          </p:cNvPr>
          <p:cNvPicPr>
            <a:picLocks noChangeAspect="1"/>
          </p:cNvPicPr>
          <p:nvPr/>
        </p:nvPicPr>
        <p:blipFill>
          <a:blip r:embed="rId10"/>
          <a:stretch>
            <a:fillRect/>
          </a:stretch>
        </p:blipFill>
        <p:spPr>
          <a:xfrm>
            <a:off x="8134857" y="4589554"/>
            <a:ext cx="4032531" cy="2263299"/>
          </a:xfrm>
          <a:prstGeom prst="rect">
            <a:avLst/>
          </a:prstGeom>
        </p:spPr>
      </p:pic>
    </p:spTree>
    <p:extLst>
      <p:ext uri="{BB962C8B-B14F-4D97-AF65-F5344CB8AC3E}">
        <p14:creationId xmlns:p14="http://schemas.microsoft.com/office/powerpoint/2010/main" val="3472729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A161B-7234-A463-74BC-6172CF8470D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456267E-DD54-FE50-A80B-F47679C6E636}"/>
              </a:ext>
            </a:extLst>
          </p:cNvPr>
          <p:cNvSpPr txBox="1">
            <a:spLocks/>
          </p:cNvSpPr>
          <p:nvPr/>
        </p:nvSpPr>
        <p:spPr>
          <a:xfrm>
            <a:off x="6142967" y="2421140"/>
            <a:ext cx="4300509" cy="20157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lnSpc>
                <a:spcPct val="100000"/>
              </a:lnSpc>
            </a:pPr>
            <a:r>
              <a:rPr lang="ro-RO" sz="4000" b="1" noProof="0" dirty="0">
                <a:solidFill>
                  <a:schemeClr val="accent2"/>
                </a:solidFill>
                <a:latin typeface="Montserrat" panose="00000500000000000000" pitchFamily="2" charset="-18"/>
              </a:rPr>
              <a:t>V</a:t>
            </a:r>
          </a:p>
          <a:p>
            <a:pPr algn="ctr">
              <a:lnSpc>
                <a:spcPct val="100000"/>
              </a:lnSpc>
            </a:pPr>
            <a:endParaRPr lang="ro-RO" sz="4000" b="1" noProof="0" dirty="0">
              <a:solidFill>
                <a:schemeClr val="accent2"/>
              </a:solidFill>
              <a:latin typeface="Montserrat" panose="00000500000000000000" pitchFamily="2" charset="-18"/>
            </a:endParaRPr>
          </a:p>
          <a:p>
            <a:pPr algn="ctr">
              <a:lnSpc>
                <a:spcPct val="100000"/>
              </a:lnSpc>
            </a:pPr>
            <a:r>
              <a:rPr lang="ro-RO" sz="4000" b="1" noProof="0" dirty="0">
                <a:solidFill>
                  <a:schemeClr val="accent2"/>
                </a:solidFill>
                <a:latin typeface="Montserrat" panose="00000500000000000000" pitchFamily="2" charset="-18"/>
              </a:rPr>
              <a:t>Publicații</a:t>
            </a:r>
          </a:p>
        </p:txBody>
      </p:sp>
    </p:spTree>
    <p:extLst>
      <p:ext uri="{BB962C8B-B14F-4D97-AF65-F5344CB8AC3E}">
        <p14:creationId xmlns:p14="http://schemas.microsoft.com/office/powerpoint/2010/main" val="2258126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4ED60-5769-E3F0-4183-09F0DC0251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1319B-4F87-18C0-7883-799C7D25F256}"/>
              </a:ext>
            </a:extLst>
          </p:cNvPr>
          <p:cNvSpPr txBox="1">
            <a:spLocks/>
          </p:cNvSpPr>
          <p:nvPr/>
        </p:nvSpPr>
        <p:spPr>
          <a:xfrm>
            <a:off x="403779" y="172528"/>
            <a:ext cx="6947105"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dirty="0">
                <a:solidFill>
                  <a:schemeClr val="tx1"/>
                </a:solidFill>
                <a:latin typeface="Montserrat" panose="00000500000000000000" pitchFamily="2" charset="-18"/>
              </a:rPr>
              <a:t>V</a:t>
            </a:r>
            <a:r>
              <a:rPr lang="ro-RO" sz="1800" b="1" noProof="0" dirty="0">
                <a:solidFill>
                  <a:schemeClr val="tx1"/>
                </a:solidFill>
                <a:latin typeface="Montserrat" panose="00000500000000000000" pitchFamily="2" charset="-18"/>
              </a:rPr>
              <a:t>.</a:t>
            </a:r>
            <a:r>
              <a:rPr lang="ro-RO" sz="1800" b="1" dirty="0">
                <a:solidFill>
                  <a:schemeClr val="tx1"/>
                </a:solidFill>
                <a:latin typeface="Montserrat" panose="00000500000000000000" pitchFamily="2" charset="-18"/>
              </a:rPr>
              <a:t>1</a:t>
            </a:r>
            <a:r>
              <a:rPr lang="ro-RO" sz="1800" b="1" noProof="0" dirty="0">
                <a:solidFill>
                  <a:schemeClr val="tx1"/>
                </a:solidFill>
                <a:latin typeface="Montserrat" panose="00000500000000000000" pitchFamily="2" charset="-18"/>
              </a:rPr>
              <a:t>. LUCRĂRI/VOLUME CE VOR FI PUBLICATE ÎN ANUL 2026</a:t>
            </a:r>
          </a:p>
        </p:txBody>
      </p:sp>
      <p:sp>
        <p:nvSpPr>
          <p:cNvPr id="4" name="CasetăText 3">
            <a:extLst>
              <a:ext uri="{FF2B5EF4-FFF2-40B4-BE49-F238E27FC236}">
                <a16:creationId xmlns:a16="http://schemas.microsoft.com/office/drawing/2014/main" id="{E2B15049-21B2-A96F-A62E-094E14C54493}"/>
              </a:ext>
            </a:extLst>
          </p:cNvPr>
          <p:cNvSpPr txBox="1"/>
          <p:nvPr/>
        </p:nvSpPr>
        <p:spPr>
          <a:xfrm>
            <a:off x="343629" y="722202"/>
            <a:ext cx="5026287" cy="59093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None/>
            </a:pPr>
            <a:r>
              <a:rPr lang="ro-RO" b="1" noProof="0" dirty="0">
                <a:latin typeface="Montserrat" panose="00000500000000000000" pitchFamily="2" charset="-18"/>
              </a:rPr>
              <a:t>1.</a:t>
            </a:r>
            <a:r>
              <a:rPr lang="ro-RO" noProof="0" dirty="0">
                <a:latin typeface="Montserrat" panose="00000500000000000000" pitchFamily="2" charset="-18"/>
              </a:rPr>
              <a:t> „</a:t>
            </a:r>
            <a:r>
              <a:rPr lang="ro-RO" i="1" noProof="0" dirty="0">
                <a:latin typeface="Montserrat" panose="00000500000000000000" pitchFamily="2" charset="-18"/>
              </a:rPr>
              <a:t>Tăcerea, pasivitatea și inacțiunea în arhitectura dreptului</a:t>
            </a:r>
            <a:r>
              <a:rPr lang="ro-RO" noProof="0" dirty="0">
                <a:latin typeface="Montserrat" panose="00000500000000000000" pitchFamily="2" charset="-18"/>
              </a:rPr>
              <a:t>”, rezultatul cercetării anuale</a:t>
            </a:r>
            <a:endParaRPr lang="ro-RO" b="1" noProof="0" dirty="0">
              <a:latin typeface="Montserrat" panose="00000500000000000000" pitchFamily="2" charset="-18"/>
            </a:endParaRPr>
          </a:p>
          <a:p>
            <a:pPr algn="just">
              <a:buNone/>
            </a:pPr>
            <a:r>
              <a:rPr lang="ro-RO" b="1" noProof="0" dirty="0">
                <a:latin typeface="Montserrat" panose="00000500000000000000" pitchFamily="2" charset="-18"/>
              </a:rPr>
              <a:t>2.</a:t>
            </a:r>
            <a:r>
              <a:rPr lang="ro-RO" noProof="0" dirty="0">
                <a:latin typeface="Montserrat" panose="00000500000000000000" pitchFamily="2" charset="-18"/>
              </a:rPr>
              <a:t> „</a:t>
            </a:r>
            <a:r>
              <a:rPr lang="ro-RO" i="1" noProof="0" dirty="0">
                <a:latin typeface="Montserrat" panose="00000500000000000000" pitchFamily="2" charset="-18"/>
              </a:rPr>
              <a:t>Enciclopedia juridică română. Vol. VI - Q - Ș</a:t>
            </a:r>
            <a:r>
              <a:rPr lang="ro-RO" noProof="0" dirty="0">
                <a:latin typeface="Montserrat" panose="00000500000000000000" pitchFamily="2" charset="-18"/>
              </a:rPr>
              <a:t>” </a:t>
            </a:r>
          </a:p>
          <a:p>
            <a:pPr algn="just">
              <a:buNone/>
            </a:pPr>
            <a:r>
              <a:rPr lang="ro-RO" b="1" noProof="0" dirty="0">
                <a:latin typeface="Montserrat" panose="00000500000000000000" pitchFamily="2" charset="-18"/>
              </a:rPr>
              <a:t>3.</a:t>
            </a:r>
            <a:r>
              <a:rPr lang="ro-RO" noProof="0" dirty="0">
                <a:latin typeface="Montserrat" panose="00000500000000000000" pitchFamily="2" charset="-18"/>
              </a:rPr>
              <a:t> „</a:t>
            </a:r>
            <a:r>
              <a:rPr lang="ro-RO" i="1" noProof="0" dirty="0">
                <a:latin typeface="Montserrat" panose="00000500000000000000" pitchFamily="2" charset="-18"/>
              </a:rPr>
              <a:t>Enciclopedia juridică română. Vol. VII - T - Z</a:t>
            </a:r>
            <a:r>
              <a:rPr lang="ro-RO" noProof="0" dirty="0">
                <a:latin typeface="Montserrat" panose="00000500000000000000" pitchFamily="2" charset="-18"/>
              </a:rPr>
              <a:t>” </a:t>
            </a:r>
          </a:p>
          <a:p>
            <a:pPr algn="just"/>
            <a:r>
              <a:rPr lang="ro-RO" b="1" noProof="0" dirty="0">
                <a:latin typeface="Montserrat" panose="00000500000000000000" pitchFamily="2" charset="-18"/>
              </a:rPr>
              <a:t>4.</a:t>
            </a:r>
            <a:r>
              <a:rPr lang="ro-RO" noProof="0" dirty="0">
                <a:latin typeface="Montserrat" panose="00000500000000000000" pitchFamily="2" charset="-18"/>
              </a:rPr>
              <a:t> „</a:t>
            </a:r>
            <a:r>
              <a:rPr lang="ro-RO" i="1" noProof="0" dirty="0">
                <a:latin typeface="Montserrat" panose="00000500000000000000" pitchFamily="2" charset="-18"/>
              </a:rPr>
              <a:t>Buna conduită, deontologie și metodologie în activitatea de cercetare științifică juridică</a:t>
            </a:r>
            <a:r>
              <a:rPr lang="ro-RO" noProof="0" dirty="0">
                <a:latin typeface="Montserrat" panose="00000500000000000000" pitchFamily="2" charset="-18"/>
              </a:rPr>
              <a:t>” </a:t>
            </a:r>
          </a:p>
          <a:p>
            <a:pPr algn="just">
              <a:buNone/>
            </a:pPr>
            <a:r>
              <a:rPr lang="ro-RO" b="1" noProof="0" dirty="0">
                <a:latin typeface="Montserrat" panose="00000500000000000000" pitchFamily="2" charset="-18"/>
              </a:rPr>
              <a:t>5.</a:t>
            </a:r>
            <a:r>
              <a:rPr lang="ro-RO" noProof="0" dirty="0">
                <a:latin typeface="Montserrat" panose="00000500000000000000" pitchFamily="2" charset="-18"/>
              </a:rPr>
              <a:t> „</a:t>
            </a:r>
            <a:r>
              <a:rPr lang="ro-RO" i="1" noProof="0" dirty="0">
                <a:latin typeface="Montserrat" panose="00000500000000000000" pitchFamily="2" charset="-18"/>
              </a:rPr>
              <a:t>Perspective şi evoluții în principiile fundamentale ale procesului civil</a:t>
            </a:r>
            <a:r>
              <a:rPr lang="ro-RO" noProof="0" dirty="0">
                <a:latin typeface="Montserrat" panose="00000500000000000000" pitchFamily="2" charset="-18"/>
              </a:rPr>
              <a:t>” </a:t>
            </a:r>
          </a:p>
          <a:p>
            <a:pPr algn="just">
              <a:buNone/>
            </a:pPr>
            <a:r>
              <a:rPr lang="ro-RO" b="1" noProof="0" dirty="0">
                <a:latin typeface="Montserrat" panose="00000500000000000000" pitchFamily="2" charset="-18"/>
              </a:rPr>
              <a:t>6.</a:t>
            </a:r>
            <a:r>
              <a:rPr lang="ro-RO" noProof="0" dirty="0">
                <a:latin typeface="Montserrat" panose="00000500000000000000" pitchFamily="2" charset="-18"/>
              </a:rPr>
              <a:t> „</a:t>
            </a:r>
            <a:r>
              <a:rPr lang="ro-RO" i="1" noProof="0" dirty="0">
                <a:latin typeface="Montserrat" panose="00000500000000000000" pitchFamily="2" charset="-18"/>
              </a:rPr>
              <a:t>Dinamica legislativă și realitatea juridică</a:t>
            </a:r>
            <a:r>
              <a:rPr lang="ro-RO" noProof="0" dirty="0">
                <a:latin typeface="Montserrat" panose="00000500000000000000" pitchFamily="2" charset="-18"/>
              </a:rPr>
              <a:t>”: volum al Conferinței Tinerilor Cercetători în Drept din luna noiembrie 2025</a:t>
            </a:r>
          </a:p>
          <a:p>
            <a:pPr algn="just">
              <a:buNone/>
            </a:pPr>
            <a:r>
              <a:rPr lang="ro-RO" b="1" noProof="0" dirty="0">
                <a:latin typeface="Montserrat" panose="00000500000000000000" pitchFamily="2" charset="-18"/>
              </a:rPr>
              <a:t>7.</a:t>
            </a:r>
            <a:r>
              <a:rPr lang="ro-RO" noProof="0" dirty="0">
                <a:latin typeface="Montserrat" panose="00000500000000000000" pitchFamily="2" charset="-18"/>
              </a:rPr>
              <a:t> „</a:t>
            </a:r>
            <a:r>
              <a:rPr lang="ro-RO" i="1" noProof="0" dirty="0">
                <a:latin typeface="Montserrat" panose="00000500000000000000" pitchFamily="2" charset="-18"/>
              </a:rPr>
              <a:t>Înstrăinarea părintească - între dinamica legislativă și realitatea vieții sociale</a:t>
            </a:r>
            <a:r>
              <a:rPr lang="ro-RO" noProof="0" dirty="0">
                <a:latin typeface="Montserrat" panose="00000500000000000000" pitchFamily="2" charset="-18"/>
              </a:rPr>
              <a:t>” </a:t>
            </a:r>
          </a:p>
          <a:p>
            <a:pPr algn="just">
              <a:buNone/>
            </a:pPr>
            <a:r>
              <a:rPr lang="ro-RO" b="1" noProof="0" dirty="0">
                <a:latin typeface="Montserrat" panose="00000500000000000000" pitchFamily="2" charset="-18"/>
              </a:rPr>
              <a:t>8.</a:t>
            </a:r>
            <a:r>
              <a:rPr lang="ro-RO" noProof="0" dirty="0">
                <a:latin typeface="Montserrat" panose="00000500000000000000" pitchFamily="2" charset="-18"/>
              </a:rPr>
              <a:t> „</a:t>
            </a:r>
            <a:r>
              <a:rPr lang="ro-RO" i="1" noProof="0" dirty="0">
                <a:latin typeface="Montserrat" panose="00000500000000000000" pitchFamily="2" charset="-18"/>
              </a:rPr>
              <a:t>Executarea silită glosată cu explicații și jurisprudență</a:t>
            </a:r>
            <a:r>
              <a:rPr lang="ro-RO" noProof="0" dirty="0">
                <a:latin typeface="Montserrat" panose="00000500000000000000" pitchFamily="2" charset="-18"/>
              </a:rPr>
              <a:t>” </a:t>
            </a:r>
          </a:p>
        </p:txBody>
      </p:sp>
      <p:pic>
        <p:nvPicPr>
          <p:cNvPr id="5" name="Imagine 4" descr="O imagine care conține schiță, desen, desen animat, ilustrație&#10;&#10;Conținutul generat de inteligența artificială poate fi incorect.">
            <a:extLst>
              <a:ext uri="{FF2B5EF4-FFF2-40B4-BE49-F238E27FC236}">
                <a16:creationId xmlns:a16="http://schemas.microsoft.com/office/drawing/2014/main" id="{C233E3C5-7CDB-8D51-9BC9-CADCD871ABF7}"/>
              </a:ext>
            </a:extLst>
          </p:cNvPr>
          <p:cNvPicPr>
            <a:picLocks noChangeAspect="1"/>
          </p:cNvPicPr>
          <p:nvPr/>
        </p:nvPicPr>
        <p:blipFill>
          <a:blip r:embed="rId3"/>
          <a:stretch>
            <a:fillRect/>
          </a:stretch>
        </p:blipFill>
        <p:spPr>
          <a:xfrm>
            <a:off x="5423954" y="172528"/>
            <a:ext cx="6858000" cy="6858000"/>
          </a:xfrm>
          <a:prstGeom prst="rect">
            <a:avLst/>
          </a:prstGeom>
        </p:spPr>
      </p:pic>
    </p:spTree>
    <p:extLst>
      <p:ext uri="{BB962C8B-B14F-4D97-AF65-F5344CB8AC3E}">
        <p14:creationId xmlns:p14="http://schemas.microsoft.com/office/powerpoint/2010/main" val="25778052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FAACF-C176-110E-7636-E4B4D2533F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A6F3C-7033-74F5-B808-5E6C8A3B0768}"/>
              </a:ext>
            </a:extLst>
          </p:cNvPr>
          <p:cNvSpPr txBox="1">
            <a:spLocks/>
          </p:cNvSpPr>
          <p:nvPr/>
        </p:nvSpPr>
        <p:spPr>
          <a:xfrm>
            <a:off x="403779" y="172528"/>
            <a:ext cx="7647401"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dirty="0">
                <a:solidFill>
                  <a:schemeClr val="tx1"/>
                </a:solidFill>
                <a:latin typeface="Montserrat" panose="00000500000000000000" pitchFamily="2" charset="-18"/>
              </a:rPr>
              <a:t>V</a:t>
            </a:r>
            <a:r>
              <a:rPr lang="ro-RO" sz="1800" b="1" noProof="0" dirty="0">
                <a:solidFill>
                  <a:schemeClr val="tx1"/>
                </a:solidFill>
                <a:latin typeface="Montserrat" panose="00000500000000000000" pitchFamily="2" charset="-18"/>
              </a:rPr>
              <a:t>.2. RSCJ: 4 numere / an; 2026, an aniversar (70 ani)</a:t>
            </a:r>
          </a:p>
        </p:txBody>
      </p:sp>
      <p:sp>
        <p:nvSpPr>
          <p:cNvPr id="4" name="CasetăText 3">
            <a:extLst>
              <a:ext uri="{FF2B5EF4-FFF2-40B4-BE49-F238E27FC236}">
                <a16:creationId xmlns:a16="http://schemas.microsoft.com/office/drawing/2014/main" id="{E7C63E85-4D85-D87D-8B18-70DE4227BEED}"/>
              </a:ext>
            </a:extLst>
          </p:cNvPr>
          <p:cNvSpPr txBox="1"/>
          <p:nvPr/>
        </p:nvSpPr>
        <p:spPr>
          <a:xfrm>
            <a:off x="403780" y="733850"/>
            <a:ext cx="8186922" cy="584775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o-RO" sz="2200" b="1" noProof="0" dirty="0">
                <a:solidFill>
                  <a:schemeClr val="accent1"/>
                </a:solidFill>
                <a:latin typeface="Montserrat" panose="00000500000000000000" pitchFamily="2" charset="-18"/>
              </a:rPr>
              <a:t>„</a:t>
            </a:r>
            <a:r>
              <a:rPr lang="ro-RO" sz="2200" b="1" i="1" noProof="0" dirty="0">
                <a:solidFill>
                  <a:schemeClr val="accent1"/>
                </a:solidFill>
                <a:latin typeface="Montserrat" panose="00000500000000000000" pitchFamily="2" charset="-18"/>
              </a:rPr>
              <a:t>Studii şi Cercetări Juridice</a:t>
            </a:r>
            <a:r>
              <a:rPr lang="ro-RO" sz="2200" b="1" noProof="0" dirty="0">
                <a:solidFill>
                  <a:schemeClr val="accent1"/>
                </a:solidFill>
                <a:latin typeface="Montserrat" panose="00000500000000000000" pitchFamily="2" charset="-18"/>
              </a:rPr>
              <a:t>” </a:t>
            </a:r>
          </a:p>
          <a:p>
            <a:pPr algn="ctr"/>
            <a:endParaRPr lang="ro-RO" sz="2200" b="1" dirty="0">
              <a:solidFill>
                <a:schemeClr val="accent1"/>
              </a:solidFill>
              <a:latin typeface="Montserrat" panose="00000500000000000000" pitchFamily="2" charset="-18"/>
            </a:endParaRPr>
          </a:p>
          <a:p>
            <a:pPr marL="285750" indent="-285750" algn="just">
              <a:buFont typeface="Wingdings" panose="05000000000000000000" pitchFamily="2" charset="2"/>
              <a:buChar char="ü"/>
            </a:pPr>
            <a:r>
              <a:rPr lang="ro-RO" sz="2200" noProof="0" dirty="0">
                <a:solidFill>
                  <a:schemeClr val="tx1"/>
                </a:solidFill>
                <a:latin typeface="Montserrat" panose="00000500000000000000" pitchFamily="2" charset="-18"/>
              </a:rPr>
              <a:t>Singura publicație juridică academică românească dedicată cercetării juridice fundamentale </a:t>
            </a:r>
          </a:p>
          <a:p>
            <a:pPr marL="285750" indent="-285750" algn="just">
              <a:buFont typeface="Wingdings" panose="05000000000000000000" pitchFamily="2" charset="2"/>
              <a:buChar char="ü"/>
            </a:pPr>
            <a:r>
              <a:rPr lang="ro-RO" sz="2200" dirty="0">
                <a:solidFill>
                  <a:schemeClr val="tx1"/>
                </a:solidFill>
                <a:latin typeface="Montserrat" panose="00000500000000000000" pitchFamily="2" charset="-18"/>
              </a:rPr>
              <a:t>M</a:t>
            </a:r>
            <a:r>
              <a:rPr lang="ro-RO" sz="2200" noProof="0" dirty="0" err="1">
                <a:solidFill>
                  <a:schemeClr val="tx1"/>
                </a:solidFill>
                <a:latin typeface="Montserrat" panose="00000500000000000000" pitchFamily="2" charset="-18"/>
              </a:rPr>
              <a:t>isiune</a:t>
            </a:r>
            <a:r>
              <a:rPr lang="ro-RO" sz="2200" noProof="0" dirty="0">
                <a:solidFill>
                  <a:schemeClr val="tx1"/>
                </a:solidFill>
                <a:latin typeface="Montserrat" panose="00000500000000000000" pitchFamily="2" charset="-18"/>
              </a:rPr>
              <a:t> - orientarea gândirii juridice românești în contextul transformărilor epocale din prezent</a:t>
            </a:r>
          </a:p>
          <a:p>
            <a:pPr marL="285750" indent="-285750" algn="just">
              <a:buFont typeface="Wingdings" panose="05000000000000000000" pitchFamily="2" charset="2"/>
              <a:buChar char="ü"/>
            </a:pPr>
            <a:r>
              <a:rPr lang="ro-RO" sz="2200" noProof="0" dirty="0">
                <a:solidFill>
                  <a:schemeClr val="tx1"/>
                </a:solidFill>
                <a:latin typeface="Montserrat" panose="00000500000000000000" pitchFamily="2" charset="-18"/>
              </a:rPr>
              <a:t>În anul 2026 se împlinesc 70 de ani de la apariția primului număr </a:t>
            </a:r>
          </a:p>
          <a:p>
            <a:pPr marL="285750" indent="-285750" algn="just">
              <a:buFont typeface="Wingdings" panose="05000000000000000000" pitchFamily="2" charset="2"/>
              <a:buChar char="ü"/>
            </a:pPr>
            <a:r>
              <a:rPr lang="ro-RO" sz="2200" b="1" noProof="0" dirty="0">
                <a:solidFill>
                  <a:schemeClr val="tx1"/>
                </a:solidFill>
                <a:latin typeface="Montserrat" panose="00000500000000000000" pitchFamily="2" charset="-18"/>
              </a:rPr>
              <a:t>4 dosare tematice</a:t>
            </a:r>
            <a:r>
              <a:rPr lang="ro-RO" sz="2200" noProof="0" dirty="0">
                <a:solidFill>
                  <a:schemeClr val="tx1"/>
                </a:solidFill>
                <a:latin typeface="Montserrat" panose="00000500000000000000" pitchFamily="2" charset="-18"/>
              </a:rPr>
              <a:t>: </a:t>
            </a:r>
          </a:p>
          <a:p>
            <a:pPr marL="800100" lvl="1" indent="-342900" algn="just">
              <a:buFont typeface="+mj-lt"/>
              <a:buAutoNum type="alphaLcParenR"/>
            </a:pPr>
            <a:r>
              <a:rPr lang="ro-RO" sz="2200" i="1" noProof="0" dirty="0">
                <a:solidFill>
                  <a:schemeClr val="tx1"/>
                </a:solidFill>
                <a:latin typeface="Montserrat" panose="00000500000000000000" pitchFamily="2" charset="-18"/>
              </a:rPr>
              <a:t>Știința juridică în teoria, tehnica și practica dreptului</a:t>
            </a:r>
            <a:r>
              <a:rPr lang="ro-RO" sz="2200" noProof="0" dirty="0">
                <a:solidFill>
                  <a:schemeClr val="tx1"/>
                </a:solidFill>
                <a:latin typeface="Montserrat" panose="00000500000000000000" pitchFamily="2" charset="-18"/>
              </a:rPr>
              <a:t> </a:t>
            </a:r>
          </a:p>
          <a:p>
            <a:pPr marL="800100" lvl="1" indent="-342900" algn="just">
              <a:buFont typeface="+mj-lt"/>
              <a:buAutoNum type="alphaLcParenR"/>
            </a:pPr>
            <a:r>
              <a:rPr lang="ro-RO" sz="2200" i="1" noProof="0" dirty="0">
                <a:solidFill>
                  <a:schemeClr val="tx1"/>
                </a:solidFill>
                <a:latin typeface="Montserrat" panose="00000500000000000000" pitchFamily="2" charset="-18"/>
              </a:rPr>
              <a:t>”Cauze celebre” în practică și semnificația lor teoretică </a:t>
            </a:r>
          </a:p>
          <a:p>
            <a:pPr marL="800100" lvl="1" indent="-342900" algn="just">
              <a:buFont typeface="+mj-lt"/>
              <a:buAutoNum type="alphaLcParenR"/>
            </a:pPr>
            <a:r>
              <a:rPr lang="ro-RO" sz="2200" i="1" noProof="0" dirty="0">
                <a:solidFill>
                  <a:schemeClr val="tx1"/>
                </a:solidFill>
                <a:latin typeface="Montserrat" panose="00000500000000000000" pitchFamily="2" charset="-18"/>
              </a:rPr>
              <a:t>”Descoperiri” celebre în teorie şi relevanța lor practică</a:t>
            </a:r>
          </a:p>
          <a:p>
            <a:pPr marL="800100" lvl="1" indent="-342900" algn="just">
              <a:buFont typeface="+mj-lt"/>
              <a:buAutoNum type="alphaLcParenR"/>
            </a:pPr>
            <a:r>
              <a:rPr lang="ro-RO" sz="2200" i="1" noProof="0" dirty="0">
                <a:solidFill>
                  <a:schemeClr val="tx1"/>
                </a:solidFill>
                <a:latin typeface="Montserrat" panose="00000500000000000000" pitchFamily="2" charset="-18"/>
              </a:rPr>
              <a:t>Îmbinarea cercetării fundamentale cu cea aplicativă în dreptul contemporan</a:t>
            </a:r>
          </a:p>
        </p:txBody>
      </p:sp>
      <p:pic>
        <p:nvPicPr>
          <p:cNvPr id="3" name="Picture 4" descr="     Vizualizare Volum 13 Nr. 4 (octombrie-decembrie) (2024): Revista Studii și Cercetări Juridice&#10;    ">
            <a:extLst>
              <a:ext uri="{FF2B5EF4-FFF2-40B4-BE49-F238E27FC236}">
                <a16:creationId xmlns:a16="http://schemas.microsoft.com/office/drawing/2014/main" id="{4BC5668A-186A-6679-371C-6B51AE756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0425" y="1742723"/>
            <a:ext cx="2677796" cy="38419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9766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AC9E3-A916-68BD-3CCF-FEA835AD96B3}"/>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7FDB190F-66D2-A55F-18A7-74DF8D235298}"/>
              </a:ext>
            </a:extLst>
          </p:cNvPr>
          <p:cNvSpPr txBox="1">
            <a:spLocks/>
          </p:cNvSpPr>
          <p:nvPr/>
        </p:nvSpPr>
        <p:spPr>
          <a:xfrm>
            <a:off x="4338917" y="1524975"/>
            <a:ext cx="7444629" cy="380804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lnSpc>
                <a:spcPct val="120000"/>
              </a:lnSpc>
            </a:pPr>
            <a:r>
              <a:rPr lang="ro-RO" sz="4000" b="1" noProof="0" dirty="0">
                <a:solidFill>
                  <a:schemeClr val="accent2"/>
                </a:solidFill>
                <a:latin typeface="Montserrat" panose="00000500000000000000" pitchFamily="2" charset="-18"/>
              </a:rPr>
              <a:t>VI</a:t>
            </a:r>
          </a:p>
          <a:p>
            <a:pPr algn="ctr">
              <a:lnSpc>
                <a:spcPct val="120000"/>
              </a:lnSpc>
            </a:pPr>
            <a:endParaRPr lang="ro-RO" sz="4000" b="1" noProof="0" dirty="0">
              <a:solidFill>
                <a:schemeClr val="accent2"/>
              </a:solidFill>
              <a:latin typeface="Montserrat" panose="00000500000000000000" pitchFamily="2" charset="-18"/>
            </a:endParaRPr>
          </a:p>
          <a:p>
            <a:pPr algn="ctr">
              <a:lnSpc>
                <a:spcPct val="120000"/>
              </a:lnSpc>
            </a:pPr>
            <a:r>
              <a:rPr lang="ro-RO" sz="4000" b="1" noProof="0" dirty="0">
                <a:solidFill>
                  <a:schemeClr val="accent2"/>
                </a:solidFill>
                <a:latin typeface="Montserrat" panose="00000500000000000000" pitchFamily="2" charset="-18"/>
              </a:rPr>
              <a:t>Structură organizațională și mod de funcționare</a:t>
            </a:r>
          </a:p>
        </p:txBody>
      </p:sp>
    </p:spTree>
    <p:extLst>
      <p:ext uri="{BB962C8B-B14F-4D97-AF65-F5344CB8AC3E}">
        <p14:creationId xmlns:p14="http://schemas.microsoft.com/office/powerpoint/2010/main" val="18970163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3B6BDC-0568-466F-91ED-52067B366C6A}"/>
              </a:ext>
            </a:extLst>
          </p:cNvPr>
          <p:cNvSpPr>
            <a:spLocks noGrp="1"/>
          </p:cNvSpPr>
          <p:nvPr>
            <p:ph type="dt" sz="half" idx="10"/>
          </p:nvPr>
        </p:nvSpPr>
        <p:spPr>
          <a:xfrm>
            <a:off x="838200" y="6356350"/>
            <a:ext cx="2743200" cy="365125"/>
          </a:xfrm>
        </p:spPr>
        <p:txBody>
          <a:bodyPr/>
          <a:lstStyle/>
          <a:p>
            <a:r>
              <a:rPr lang="ro-RO" noProof="0" dirty="0"/>
              <a:t>20XX</a:t>
            </a:r>
          </a:p>
        </p:txBody>
      </p:sp>
      <p:sp>
        <p:nvSpPr>
          <p:cNvPr id="12" name="CasetăText 11">
            <a:extLst>
              <a:ext uri="{FF2B5EF4-FFF2-40B4-BE49-F238E27FC236}">
                <a16:creationId xmlns:a16="http://schemas.microsoft.com/office/drawing/2014/main" id="{FE1DF357-5229-A86C-704C-1D2EE7199BE1}"/>
              </a:ext>
            </a:extLst>
          </p:cNvPr>
          <p:cNvSpPr txBox="1"/>
          <p:nvPr/>
        </p:nvSpPr>
        <p:spPr>
          <a:xfrm>
            <a:off x="300382" y="1219200"/>
            <a:ext cx="7928114" cy="584775"/>
          </a:xfrm>
          <a:prstGeom prst="rect">
            <a:avLst/>
          </a:prstGeom>
          <a:noFill/>
        </p:spPr>
        <p:txBody>
          <a:bodyPr wrap="square">
            <a:spAutoFit/>
          </a:bodyPr>
          <a:lstStyle/>
          <a:p>
            <a:r>
              <a:rPr lang="ro-RO" sz="1600" noProof="0" dirty="0">
                <a:solidFill>
                  <a:schemeClr val="accent1"/>
                </a:solidFill>
                <a:latin typeface="Montserrat" panose="00000500000000000000" pitchFamily="2" charset="-18"/>
              </a:rPr>
              <a:t>Pentru implementarea viziunii strategice 2025-2029</a:t>
            </a:r>
          </a:p>
          <a:p>
            <a:r>
              <a:rPr lang="ro-RO" sz="1600" b="1" noProof="0" dirty="0">
                <a:solidFill>
                  <a:schemeClr val="accent1"/>
                </a:solidFill>
                <a:latin typeface="Montserrat" panose="00000500000000000000" pitchFamily="2" charset="-18"/>
              </a:rPr>
              <a:t>în anul 2026 ICJ urmărește obiective clare grupate în trei direcții majore:</a:t>
            </a:r>
          </a:p>
        </p:txBody>
      </p:sp>
      <p:sp>
        <p:nvSpPr>
          <p:cNvPr id="14" name="CasetăText 13">
            <a:extLst>
              <a:ext uri="{FF2B5EF4-FFF2-40B4-BE49-F238E27FC236}">
                <a16:creationId xmlns:a16="http://schemas.microsoft.com/office/drawing/2014/main" id="{E110957B-46C6-306C-0FAE-35D5AB1274B3}"/>
              </a:ext>
            </a:extLst>
          </p:cNvPr>
          <p:cNvSpPr txBox="1"/>
          <p:nvPr/>
        </p:nvSpPr>
        <p:spPr>
          <a:xfrm>
            <a:off x="403778" y="2015722"/>
            <a:ext cx="3189358" cy="48320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o-RO" sz="1400" b="1" noProof="0" dirty="0">
                <a:latin typeface="Montserrat" panose="00000500000000000000" pitchFamily="2" charset="-18"/>
              </a:rPr>
              <a:t>Crearea unui context funcțional pentru implementarea strategiei</a:t>
            </a:r>
          </a:p>
          <a:p>
            <a:pPr algn="just"/>
            <a:endParaRPr lang="ro-RO" sz="1400" b="1" noProof="0" dirty="0">
              <a:latin typeface="Montserrat" panose="00000500000000000000" pitchFamily="2" charset="-18"/>
            </a:endParaRPr>
          </a:p>
          <a:p>
            <a:pPr marL="285750" indent="-285750" algn="just">
              <a:buFont typeface="Wingdings" panose="05000000000000000000" pitchFamily="2" charset="2"/>
              <a:buChar char="§"/>
            </a:pPr>
            <a:r>
              <a:rPr lang="ro-RO" sz="1200" b="1" noProof="0" dirty="0">
                <a:latin typeface="Montserrat" panose="00000500000000000000" pitchFamily="2" charset="-18"/>
              </a:rPr>
              <a:t>Modernizarea</a:t>
            </a:r>
            <a:r>
              <a:rPr lang="ro-RO" sz="1200" noProof="0" dirty="0">
                <a:latin typeface="Montserrat" panose="00000500000000000000" pitchFamily="2" charset="-18"/>
              </a:rPr>
              <a:t> sistemelor interne de evidență, raportare și evaluare digitală (2026)</a:t>
            </a:r>
          </a:p>
          <a:p>
            <a:pPr marL="285750" indent="-285750" algn="just">
              <a:buFont typeface="Wingdings" panose="05000000000000000000" pitchFamily="2" charset="2"/>
              <a:buChar char="§"/>
            </a:pPr>
            <a:r>
              <a:rPr lang="ro-RO" sz="1200" b="1" noProof="0" dirty="0">
                <a:latin typeface="Montserrat" panose="00000500000000000000" pitchFamily="2" charset="-18"/>
              </a:rPr>
              <a:t>Introducerea</a:t>
            </a:r>
            <a:r>
              <a:rPr lang="ro-RO" sz="1200" noProof="0" dirty="0">
                <a:latin typeface="Montserrat" panose="00000500000000000000" pitchFamily="2" charset="-18"/>
              </a:rPr>
              <a:t> obligatorie a secțiunii „</a:t>
            </a:r>
            <a:r>
              <a:rPr lang="ro-RO" sz="1200" noProof="0" dirty="0" err="1">
                <a:latin typeface="Montserrat" panose="00000500000000000000" pitchFamily="2" charset="-18"/>
              </a:rPr>
              <a:t>literature</a:t>
            </a:r>
            <a:r>
              <a:rPr lang="ro-RO" sz="1200" noProof="0" dirty="0">
                <a:latin typeface="Montserrat" panose="00000500000000000000" pitchFamily="2" charset="-18"/>
              </a:rPr>
              <a:t> </a:t>
            </a:r>
            <a:r>
              <a:rPr lang="ro-RO" sz="1200" noProof="0" dirty="0" err="1">
                <a:latin typeface="Montserrat" panose="00000500000000000000" pitchFamily="2" charset="-18"/>
              </a:rPr>
              <a:t>review</a:t>
            </a:r>
            <a:r>
              <a:rPr lang="ro-RO" sz="1200" noProof="0" dirty="0">
                <a:latin typeface="Montserrat" panose="00000500000000000000" pitchFamily="2" charset="-18"/>
              </a:rPr>
              <a:t>” în rapoartele de cercetare (anual)</a:t>
            </a:r>
          </a:p>
          <a:p>
            <a:pPr marL="285750" indent="-285750" algn="just">
              <a:buFont typeface="Wingdings" panose="05000000000000000000" pitchFamily="2" charset="2"/>
              <a:buChar char="§"/>
            </a:pPr>
            <a:r>
              <a:rPr lang="ro-RO" sz="1200" b="1" noProof="0" dirty="0">
                <a:latin typeface="Montserrat" panose="00000500000000000000" pitchFamily="2" charset="-18"/>
              </a:rPr>
              <a:t>Înființarea</a:t>
            </a:r>
            <a:r>
              <a:rPr lang="ro-RO" sz="1200" noProof="0" dirty="0">
                <a:latin typeface="Montserrat" panose="00000500000000000000" pitchFamily="2" charset="-18"/>
              </a:rPr>
              <a:t> unui </a:t>
            </a:r>
            <a:r>
              <a:rPr lang="ro-RO" sz="1200" noProof="0" dirty="0" err="1">
                <a:latin typeface="Montserrat" panose="00000500000000000000" pitchFamily="2" charset="-18"/>
              </a:rPr>
              <a:t>Consil</a:t>
            </a:r>
            <a:r>
              <a:rPr lang="ro-RO" sz="1200" dirty="0">
                <a:latin typeface="Montserrat" panose="00000500000000000000" pitchFamily="2" charset="-18"/>
              </a:rPr>
              <a:t>iu științific consultativ - sprijinirea activității ICJ</a:t>
            </a:r>
            <a:endParaRPr lang="ro-RO" sz="1200" noProof="0" dirty="0">
              <a:latin typeface="Montserrat" panose="00000500000000000000" pitchFamily="2" charset="-18"/>
            </a:endParaRPr>
          </a:p>
          <a:p>
            <a:pPr marL="285750" indent="-285750" algn="just">
              <a:buFont typeface="Wingdings" panose="05000000000000000000" pitchFamily="2" charset="2"/>
              <a:buChar char="§"/>
            </a:pPr>
            <a:r>
              <a:rPr lang="ro-RO" sz="1200" b="1" noProof="0" dirty="0">
                <a:latin typeface="Montserrat" panose="00000500000000000000" pitchFamily="2" charset="-18"/>
              </a:rPr>
              <a:t>Crearea</a:t>
            </a:r>
            <a:r>
              <a:rPr lang="ro-RO" sz="1200" noProof="0" dirty="0">
                <a:latin typeface="Montserrat" panose="00000500000000000000" pitchFamily="2" charset="-18"/>
              </a:rPr>
              <a:t> unei structuri colegiale cu rol de identificare a oportunităților de finanțare pentru posibile proiecte de cercetare</a:t>
            </a:r>
          </a:p>
          <a:p>
            <a:pPr marL="285750" indent="-285750" algn="just">
              <a:buFont typeface="Wingdings" panose="05000000000000000000" pitchFamily="2" charset="2"/>
              <a:buChar char="§"/>
            </a:pPr>
            <a:r>
              <a:rPr lang="ro-RO" sz="1200" b="1" noProof="0" dirty="0">
                <a:latin typeface="Montserrat" panose="00000500000000000000" pitchFamily="2" charset="-18"/>
              </a:rPr>
              <a:t>Aderarea</a:t>
            </a:r>
            <a:r>
              <a:rPr lang="ro-RO" sz="1200" noProof="0" dirty="0">
                <a:latin typeface="Montserrat" panose="00000500000000000000" pitchFamily="2" charset="-18"/>
              </a:rPr>
              <a:t> la Carta europeană a cercetătorilor (2026).</a:t>
            </a:r>
          </a:p>
          <a:p>
            <a:pPr marL="285750" indent="-285750" algn="just">
              <a:buFont typeface="Wingdings" panose="05000000000000000000" pitchFamily="2" charset="2"/>
              <a:buChar char="§"/>
            </a:pPr>
            <a:r>
              <a:rPr lang="ro-RO" sz="1200" b="1" noProof="0" dirty="0">
                <a:latin typeface="Montserrat" panose="00000500000000000000" pitchFamily="2" charset="-18"/>
              </a:rPr>
              <a:t>Extinderea</a:t>
            </a:r>
            <a:r>
              <a:rPr lang="ro-RO" sz="1200" noProof="0" dirty="0">
                <a:latin typeface="Montserrat" panose="00000500000000000000" pitchFamily="2" charset="-18"/>
              </a:rPr>
              <a:t> indexării revistei: ERIH PLUS (2026) și SCOPUS (2027).</a:t>
            </a:r>
          </a:p>
          <a:p>
            <a:pPr marL="285750" indent="-285750" algn="just">
              <a:buFont typeface="Wingdings" panose="05000000000000000000" pitchFamily="2" charset="2"/>
              <a:buChar char="§"/>
            </a:pPr>
            <a:r>
              <a:rPr lang="ro-RO" sz="1200" b="1" noProof="0" dirty="0">
                <a:latin typeface="Montserrat" panose="00000500000000000000" pitchFamily="2" charset="-18"/>
              </a:rPr>
              <a:t>Modernizarea</a:t>
            </a:r>
            <a:r>
              <a:rPr lang="ro-RO" sz="1200" noProof="0" dirty="0">
                <a:latin typeface="Montserrat" panose="00000500000000000000" pitchFamily="2" charset="-18"/>
              </a:rPr>
              <a:t> Bibliotecii ICJ într-o structură funcțională (2027-2028).</a:t>
            </a:r>
          </a:p>
          <a:p>
            <a:pPr marL="285750" indent="-285750" algn="just">
              <a:buFont typeface="Wingdings" panose="05000000000000000000" pitchFamily="2" charset="2"/>
              <a:buChar char="§"/>
            </a:pPr>
            <a:r>
              <a:rPr lang="ro-RO" sz="1200" b="1" noProof="0" dirty="0">
                <a:latin typeface="Montserrat" panose="00000500000000000000" pitchFamily="2" charset="-18"/>
              </a:rPr>
              <a:t>Desemnarea</a:t>
            </a:r>
            <a:r>
              <a:rPr lang="ro-RO" sz="1200" noProof="0" dirty="0">
                <a:latin typeface="Montserrat" panose="00000500000000000000" pitchFamily="2" charset="-18"/>
              </a:rPr>
              <a:t> ICJ ca hub național ELI (2026).</a:t>
            </a:r>
          </a:p>
        </p:txBody>
      </p:sp>
      <p:sp>
        <p:nvSpPr>
          <p:cNvPr id="16" name="CasetăText 15">
            <a:extLst>
              <a:ext uri="{FF2B5EF4-FFF2-40B4-BE49-F238E27FC236}">
                <a16:creationId xmlns:a16="http://schemas.microsoft.com/office/drawing/2014/main" id="{E085F531-A1CA-EEB9-8169-C49BB6877162}"/>
              </a:ext>
            </a:extLst>
          </p:cNvPr>
          <p:cNvSpPr txBox="1"/>
          <p:nvPr/>
        </p:nvSpPr>
        <p:spPr>
          <a:xfrm>
            <a:off x="3778371" y="1803975"/>
            <a:ext cx="4406620" cy="49244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buNone/>
            </a:pPr>
            <a:r>
              <a:rPr lang="ro-RO" sz="1400" b="1" noProof="0" dirty="0">
                <a:latin typeface="Montserrat" panose="00000500000000000000" pitchFamily="2" charset="-18"/>
              </a:rPr>
              <a:t>Implementarea obiectivelor de cercetare</a:t>
            </a:r>
          </a:p>
          <a:p>
            <a:pPr>
              <a:buNone/>
            </a:pPr>
            <a:endParaRPr lang="ro-RO" sz="1200" b="1" noProof="0" dirty="0">
              <a:latin typeface="Montserrat" panose="00000500000000000000" pitchFamily="2" charset="-18"/>
            </a:endParaRPr>
          </a:p>
          <a:p>
            <a:pPr marL="171450" indent="-171450" algn="just">
              <a:buFont typeface="Wingdings" panose="05000000000000000000" pitchFamily="2" charset="2"/>
              <a:buChar char="§"/>
            </a:pPr>
            <a:r>
              <a:rPr lang="ro-RO" sz="1200" b="1" noProof="0" dirty="0">
                <a:latin typeface="Montserrat" panose="00000500000000000000" pitchFamily="2" charset="-18"/>
              </a:rPr>
              <a:t>Consolidarea</a:t>
            </a:r>
            <a:r>
              <a:rPr lang="ro-RO" sz="1200" noProof="0" dirty="0">
                <a:latin typeface="Montserrat" panose="00000500000000000000" pitchFamily="2" charset="-18"/>
              </a:rPr>
              <a:t> activității sectoarelor și a Laboratorului de Cercetări Juridice privind Noile Tehnologii.</a:t>
            </a:r>
          </a:p>
          <a:p>
            <a:pPr marL="171450" indent="-171450" algn="just">
              <a:buFont typeface="Wingdings" panose="05000000000000000000" pitchFamily="2" charset="2"/>
              <a:buChar char="§"/>
            </a:pPr>
            <a:r>
              <a:rPr lang="ro-RO" sz="1200" b="1" noProof="0" dirty="0">
                <a:latin typeface="Montserrat" panose="00000500000000000000" pitchFamily="2" charset="-18"/>
              </a:rPr>
              <a:t>Redobândirea</a:t>
            </a:r>
            <a:r>
              <a:rPr lang="ro-RO" sz="1200" noProof="0" dirty="0">
                <a:latin typeface="Montserrat" panose="00000500000000000000" pitchFamily="2" charset="-18"/>
              </a:rPr>
              <a:t> rolului de lider național în cercetarea juridică </a:t>
            </a:r>
          </a:p>
          <a:p>
            <a:pPr marL="171450" indent="-171450" algn="just">
              <a:buFont typeface="Wingdings" panose="05000000000000000000" pitchFamily="2" charset="2"/>
              <a:buChar char="§"/>
            </a:pPr>
            <a:r>
              <a:rPr lang="ro-RO" sz="1200" b="1" noProof="0" dirty="0">
                <a:latin typeface="Montserrat" panose="00000500000000000000" pitchFamily="2" charset="-18"/>
              </a:rPr>
              <a:t>Elaborarea</a:t>
            </a:r>
            <a:r>
              <a:rPr lang="ro-RO" sz="1200" noProof="0" dirty="0">
                <a:latin typeface="Montserrat" panose="00000500000000000000" pitchFamily="2" charset="-18"/>
              </a:rPr>
              <a:t> Strategiei naționale de cercetare juridică fundamentală (2027).</a:t>
            </a:r>
          </a:p>
          <a:p>
            <a:pPr marL="171450" indent="-171450" algn="just">
              <a:buFont typeface="Wingdings" panose="05000000000000000000" pitchFamily="2" charset="2"/>
              <a:buChar char="§"/>
            </a:pPr>
            <a:r>
              <a:rPr lang="ro-RO" sz="1200" b="1" noProof="0" dirty="0">
                <a:latin typeface="Montserrat" panose="00000500000000000000" pitchFamily="2" charset="-18"/>
              </a:rPr>
              <a:t>Orientarea</a:t>
            </a:r>
            <a:r>
              <a:rPr lang="ro-RO" sz="1200" noProof="0" dirty="0">
                <a:latin typeface="Montserrat" panose="00000500000000000000" pitchFamily="2" charset="-18"/>
              </a:rPr>
              <a:t> cercetării spre instituțiile fundamentale, cerințele UE și nevoile practicii judiciare</a:t>
            </a:r>
          </a:p>
          <a:p>
            <a:pPr marL="171450" indent="-171450" algn="just">
              <a:buFont typeface="Wingdings" panose="05000000000000000000" pitchFamily="2" charset="2"/>
              <a:buChar char="§"/>
            </a:pPr>
            <a:r>
              <a:rPr lang="ro-RO" sz="1200" b="1" noProof="0" dirty="0">
                <a:latin typeface="Montserrat" panose="00000500000000000000" pitchFamily="2" charset="-18"/>
              </a:rPr>
              <a:t>Reluarea</a:t>
            </a:r>
            <a:r>
              <a:rPr lang="ro-RO" sz="1200" noProof="0" dirty="0">
                <a:latin typeface="Montserrat" panose="00000500000000000000" pitchFamily="2" charset="-18"/>
              </a:rPr>
              <a:t> cercetărilor în istoria gândirii juridice</a:t>
            </a:r>
          </a:p>
          <a:p>
            <a:pPr marL="171450" indent="-171450" algn="just">
              <a:buFont typeface="Wingdings" panose="05000000000000000000" pitchFamily="2" charset="2"/>
              <a:buChar char="§"/>
            </a:pPr>
            <a:r>
              <a:rPr lang="ro-RO" sz="1200" b="1" noProof="0" dirty="0">
                <a:latin typeface="Montserrat" panose="00000500000000000000" pitchFamily="2" charset="-18"/>
              </a:rPr>
              <a:t>Asigurarea</a:t>
            </a:r>
            <a:r>
              <a:rPr lang="ro-RO" sz="1200" noProof="0" dirty="0">
                <a:latin typeface="Montserrat" panose="00000500000000000000" pitchFamily="2" charset="-18"/>
              </a:rPr>
              <a:t> calității cercetării (inclusiv achiziție soft antiplagiat - 2026)</a:t>
            </a:r>
          </a:p>
          <a:p>
            <a:pPr marL="171450" indent="-171450" algn="just">
              <a:buFont typeface="Wingdings" panose="05000000000000000000" pitchFamily="2" charset="2"/>
              <a:buChar char="§"/>
            </a:pPr>
            <a:r>
              <a:rPr lang="ro-RO" sz="1200" b="1" noProof="0" dirty="0">
                <a:latin typeface="Montserrat" panose="00000500000000000000" pitchFamily="2" charset="-18"/>
              </a:rPr>
              <a:t>Creșterea</a:t>
            </a:r>
            <a:r>
              <a:rPr lang="ro-RO" sz="1200" noProof="0" dirty="0">
                <a:latin typeface="Montserrat" panose="00000500000000000000" pitchFamily="2" charset="-18"/>
              </a:rPr>
              <a:t> numărului de conferințe, seminare, dezbateri</a:t>
            </a:r>
          </a:p>
          <a:p>
            <a:pPr marL="171450" indent="-171450" algn="just">
              <a:buFont typeface="Wingdings" panose="05000000000000000000" pitchFamily="2" charset="2"/>
              <a:buChar char="§"/>
            </a:pPr>
            <a:r>
              <a:rPr lang="ro-RO" sz="1200" b="1" noProof="0" dirty="0">
                <a:latin typeface="Montserrat" panose="00000500000000000000" pitchFamily="2" charset="-18"/>
              </a:rPr>
              <a:t>Creșterea</a:t>
            </a:r>
            <a:r>
              <a:rPr lang="ro-RO" sz="1200" noProof="0" dirty="0">
                <a:latin typeface="Montserrat" panose="00000500000000000000" pitchFamily="2" charset="-18"/>
              </a:rPr>
              <a:t> producției științifice indexate WoS/SCOPUS/ERIH PLUS</a:t>
            </a:r>
          </a:p>
          <a:p>
            <a:pPr marL="171450" indent="-171450" algn="just">
              <a:buFont typeface="Wingdings" panose="05000000000000000000" pitchFamily="2" charset="2"/>
              <a:buChar char="§"/>
            </a:pPr>
            <a:r>
              <a:rPr lang="ro-RO" sz="1200" b="1" noProof="0" dirty="0">
                <a:latin typeface="Montserrat" panose="00000500000000000000" pitchFamily="2" charset="-18"/>
              </a:rPr>
              <a:t>Continuarea</a:t>
            </a:r>
            <a:r>
              <a:rPr lang="ro-RO" sz="1200" noProof="0" dirty="0">
                <a:latin typeface="Montserrat" panose="00000500000000000000" pitchFamily="2" charset="-18"/>
              </a:rPr>
              <a:t> proiectelor editoriale: </a:t>
            </a:r>
            <a:r>
              <a:rPr lang="ro-RO" sz="1200" i="1" noProof="0" dirty="0">
                <a:latin typeface="Montserrat" panose="00000500000000000000" pitchFamily="2" charset="-18"/>
              </a:rPr>
              <a:t>Prelecțiuni academice</a:t>
            </a:r>
            <a:r>
              <a:rPr lang="ro-RO" sz="1200" noProof="0" dirty="0">
                <a:latin typeface="Montserrat" panose="00000500000000000000" pitchFamily="2" charset="-18"/>
              </a:rPr>
              <a:t>, </a:t>
            </a:r>
            <a:r>
              <a:rPr lang="ro-RO" sz="1200" i="1" noProof="0" dirty="0">
                <a:latin typeface="Montserrat" panose="00000500000000000000" pitchFamily="2" charset="-18"/>
              </a:rPr>
              <a:t>Contribuția practicii judiciare la dezvoltarea și formarea dreptului</a:t>
            </a:r>
            <a:r>
              <a:rPr lang="ro-RO" sz="1200" noProof="0" dirty="0">
                <a:latin typeface="Montserrat" panose="00000500000000000000" pitchFamily="2" charset="-18"/>
              </a:rPr>
              <a:t>, </a:t>
            </a:r>
            <a:r>
              <a:rPr lang="ro-RO" sz="1200" i="1" noProof="0" dirty="0">
                <a:latin typeface="Montserrat" panose="00000500000000000000" pitchFamily="2" charset="-18"/>
              </a:rPr>
              <a:t>Enciclopedia Juridică Română</a:t>
            </a:r>
            <a:endParaRPr lang="ro-RO" sz="1200" noProof="0" dirty="0">
              <a:latin typeface="Montserrat" panose="00000500000000000000" pitchFamily="2" charset="-18"/>
            </a:endParaRPr>
          </a:p>
          <a:p>
            <a:pPr marL="171450" indent="-171450" algn="just">
              <a:buFont typeface="Wingdings" panose="05000000000000000000" pitchFamily="2" charset="2"/>
              <a:buChar char="§"/>
            </a:pPr>
            <a:r>
              <a:rPr lang="ro-RO" sz="1200" b="1" noProof="0" dirty="0">
                <a:latin typeface="Montserrat" panose="00000500000000000000" pitchFamily="2" charset="-18"/>
              </a:rPr>
              <a:t>Implicare</a:t>
            </a:r>
            <a:r>
              <a:rPr lang="ro-RO" sz="1200" noProof="0" dirty="0">
                <a:latin typeface="Montserrat" panose="00000500000000000000" pitchFamily="2" charset="-18"/>
              </a:rPr>
              <a:t> sporită în proiecte cu finanțare UE</a:t>
            </a:r>
          </a:p>
          <a:p>
            <a:pPr marL="171450" indent="-171450" algn="just">
              <a:buFont typeface="Wingdings" panose="05000000000000000000" pitchFamily="2" charset="2"/>
              <a:buChar char="§"/>
            </a:pPr>
            <a:r>
              <a:rPr lang="ro-RO" sz="1200" b="1" noProof="0" dirty="0">
                <a:latin typeface="Montserrat" panose="00000500000000000000" pitchFamily="2" charset="-18"/>
              </a:rPr>
              <a:t>Elaborarea</a:t>
            </a:r>
            <a:r>
              <a:rPr lang="ro-RO" sz="1200" noProof="0" dirty="0">
                <a:latin typeface="Montserrat" panose="00000500000000000000" pitchFamily="2" charset="-18"/>
              </a:rPr>
              <a:t> de monografii privind teme actuale (înstrăinare părintească, independența justiției, dreptul muncii, executare silită, fenomene juridice actuale).</a:t>
            </a:r>
          </a:p>
        </p:txBody>
      </p:sp>
      <p:sp>
        <p:nvSpPr>
          <p:cNvPr id="19" name="CasetăText 18">
            <a:extLst>
              <a:ext uri="{FF2B5EF4-FFF2-40B4-BE49-F238E27FC236}">
                <a16:creationId xmlns:a16="http://schemas.microsoft.com/office/drawing/2014/main" id="{CF3CCF97-F5FB-555C-466E-3B98C3F24BB4}"/>
              </a:ext>
            </a:extLst>
          </p:cNvPr>
          <p:cNvSpPr txBox="1"/>
          <p:nvPr/>
        </p:nvSpPr>
        <p:spPr>
          <a:xfrm>
            <a:off x="8413630" y="3985492"/>
            <a:ext cx="3663122" cy="25853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buNone/>
            </a:pPr>
            <a:r>
              <a:rPr lang="ro-RO" sz="1400" b="1" noProof="0" dirty="0">
                <a:latin typeface="Montserrat" panose="00000500000000000000" pitchFamily="2" charset="-18"/>
              </a:rPr>
              <a:t>Consolidarea infrastructurii și a resurselor umane</a:t>
            </a:r>
          </a:p>
          <a:p>
            <a:pPr>
              <a:buNone/>
            </a:pPr>
            <a:endParaRPr lang="ro-RO" sz="1400" b="1" noProof="0" dirty="0">
              <a:latin typeface="Montserrat" panose="00000500000000000000" pitchFamily="2" charset="-18"/>
            </a:endParaRPr>
          </a:p>
          <a:p>
            <a:pPr marL="285750" indent="-285750">
              <a:buFont typeface="Wingdings" panose="05000000000000000000" pitchFamily="2" charset="2"/>
              <a:buChar char="§"/>
            </a:pPr>
            <a:r>
              <a:rPr lang="ro-RO" sz="1200" b="1" noProof="0" dirty="0">
                <a:latin typeface="Montserrat" panose="00000500000000000000" pitchFamily="2" charset="-18"/>
              </a:rPr>
              <a:t>Monitorizarea</a:t>
            </a:r>
            <a:r>
              <a:rPr lang="ro-RO" sz="1200" noProof="0" dirty="0">
                <a:latin typeface="Montserrat" panose="00000500000000000000" pitchFamily="2" charset="-18"/>
              </a:rPr>
              <a:t> și </a:t>
            </a:r>
            <a:r>
              <a:rPr lang="ro-RO" sz="1200" b="1" noProof="0" dirty="0">
                <a:latin typeface="Montserrat" panose="00000500000000000000" pitchFamily="2" charset="-18"/>
              </a:rPr>
              <a:t>optimizarea</a:t>
            </a:r>
            <a:r>
              <a:rPr lang="ro-RO" sz="1200" noProof="0" dirty="0">
                <a:latin typeface="Montserrat" panose="00000500000000000000" pitchFamily="2" charset="-18"/>
              </a:rPr>
              <a:t> sistemului intern de control managerial (permanent)</a:t>
            </a:r>
          </a:p>
          <a:p>
            <a:pPr marL="285750" indent="-285750">
              <a:buFont typeface="Wingdings" panose="05000000000000000000" pitchFamily="2" charset="2"/>
              <a:buChar char="§"/>
            </a:pPr>
            <a:r>
              <a:rPr lang="ro-RO" sz="1200" b="1" noProof="0" dirty="0">
                <a:latin typeface="Montserrat" panose="00000500000000000000" pitchFamily="2" charset="-18"/>
              </a:rPr>
              <a:t>Promovarea</a:t>
            </a:r>
            <a:r>
              <a:rPr lang="ro-RO" sz="1200" noProof="0" dirty="0">
                <a:latin typeface="Montserrat" panose="00000500000000000000" pitchFamily="2" charset="-18"/>
              </a:rPr>
              <a:t> principiilor Open Science și accesului liber la rezultate</a:t>
            </a:r>
          </a:p>
          <a:p>
            <a:pPr marL="285750" indent="-285750">
              <a:buFont typeface="Wingdings" panose="05000000000000000000" pitchFamily="2" charset="2"/>
              <a:buChar char="§"/>
            </a:pPr>
            <a:r>
              <a:rPr lang="ro-RO" sz="1200" b="1" noProof="0" dirty="0">
                <a:latin typeface="Montserrat" panose="00000500000000000000" pitchFamily="2" charset="-18"/>
              </a:rPr>
              <a:t>Dezvoltarea</a:t>
            </a:r>
            <a:r>
              <a:rPr lang="ro-RO" sz="1200" noProof="0" dirty="0">
                <a:latin typeface="Montserrat" panose="00000500000000000000" pitchFamily="2" charset="-18"/>
              </a:rPr>
              <a:t> infrastructurii tehnice și atragerea de finanțări externe </a:t>
            </a:r>
          </a:p>
          <a:p>
            <a:pPr marL="285750" indent="-285750">
              <a:buFont typeface="Wingdings" panose="05000000000000000000" pitchFamily="2" charset="2"/>
              <a:buChar char="§"/>
            </a:pPr>
            <a:r>
              <a:rPr lang="ro-RO" sz="1200" b="1" noProof="0" dirty="0">
                <a:latin typeface="Montserrat" panose="00000500000000000000" pitchFamily="2" charset="-18"/>
              </a:rPr>
              <a:t>Extinderea</a:t>
            </a:r>
            <a:r>
              <a:rPr lang="ro-RO" sz="1200" noProof="0" dirty="0">
                <a:latin typeface="Montserrat" panose="00000500000000000000" pitchFamily="2" charset="-18"/>
              </a:rPr>
              <a:t> capacității de formare doctorală - mai mulți conducători și doctoranzi </a:t>
            </a:r>
          </a:p>
        </p:txBody>
      </p:sp>
      <p:pic>
        <p:nvPicPr>
          <p:cNvPr id="21" name="Imagine 20" descr="O imagine care conține text, ilustrație, îmbrăcăminte, desen">
            <a:extLst>
              <a:ext uri="{FF2B5EF4-FFF2-40B4-BE49-F238E27FC236}">
                <a16:creationId xmlns:a16="http://schemas.microsoft.com/office/drawing/2014/main" id="{E8926A81-03AE-61E7-9AE0-2C194F381D36}"/>
              </a:ext>
            </a:extLst>
          </p:cNvPr>
          <p:cNvPicPr>
            <a:picLocks noChangeAspect="1"/>
          </p:cNvPicPr>
          <p:nvPr/>
        </p:nvPicPr>
        <p:blipFill>
          <a:blip r:embed="rId3"/>
          <a:stretch>
            <a:fillRect/>
          </a:stretch>
        </p:blipFill>
        <p:spPr>
          <a:xfrm>
            <a:off x="8228496" y="-27586"/>
            <a:ext cx="3663122" cy="3663122"/>
          </a:xfrm>
          <a:prstGeom prst="rect">
            <a:avLst/>
          </a:prstGeom>
        </p:spPr>
      </p:pic>
      <p:sp>
        <p:nvSpPr>
          <p:cNvPr id="9" name="Title 1">
            <a:extLst>
              <a:ext uri="{FF2B5EF4-FFF2-40B4-BE49-F238E27FC236}">
                <a16:creationId xmlns:a16="http://schemas.microsoft.com/office/drawing/2014/main" id="{BBAC7C81-77FB-68A0-6809-C109B7C66F0D}"/>
              </a:ext>
            </a:extLst>
          </p:cNvPr>
          <p:cNvSpPr txBox="1">
            <a:spLocks/>
          </p:cNvSpPr>
          <p:nvPr/>
        </p:nvSpPr>
        <p:spPr>
          <a:xfrm>
            <a:off x="403777" y="394110"/>
            <a:ext cx="8825387" cy="41271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VI.1. Structura organizațională și mod de funcționare</a:t>
            </a:r>
          </a:p>
        </p:txBody>
      </p:sp>
    </p:spTree>
    <p:extLst>
      <p:ext uri="{BB962C8B-B14F-4D97-AF65-F5344CB8AC3E}">
        <p14:creationId xmlns:p14="http://schemas.microsoft.com/office/powerpoint/2010/main" val="5669975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4156F-F324-CA4B-3CE8-B824671F7B72}"/>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B8E237A8-4F12-62A6-E57C-BE86A6904961}"/>
              </a:ext>
            </a:extLst>
          </p:cNvPr>
          <p:cNvSpPr txBox="1">
            <a:spLocks/>
          </p:cNvSpPr>
          <p:nvPr/>
        </p:nvSpPr>
        <p:spPr>
          <a:xfrm>
            <a:off x="403780" y="394111"/>
            <a:ext cx="2488066" cy="40431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I.2. Structura</a:t>
            </a:r>
          </a:p>
        </p:txBody>
      </p:sp>
      <p:sp>
        <p:nvSpPr>
          <p:cNvPr id="6" name="CasetăText 5">
            <a:extLst>
              <a:ext uri="{FF2B5EF4-FFF2-40B4-BE49-F238E27FC236}">
                <a16:creationId xmlns:a16="http://schemas.microsoft.com/office/drawing/2014/main" id="{B64C7079-53E0-33CA-5CD9-E4BB972B6440}"/>
              </a:ext>
            </a:extLst>
          </p:cNvPr>
          <p:cNvSpPr txBox="1"/>
          <p:nvPr/>
        </p:nvSpPr>
        <p:spPr>
          <a:xfrm>
            <a:off x="6842236" y="596269"/>
            <a:ext cx="5025820" cy="2893100"/>
          </a:xfrm>
          <a:prstGeom prst="rect">
            <a:avLst/>
          </a:prstGeom>
          <a:noFill/>
        </p:spPr>
        <p:txBody>
          <a:bodyPr wrap="square">
            <a:spAutoFit/>
          </a:bodyPr>
          <a:lstStyle/>
          <a:p>
            <a:pPr marL="0" marR="0" indent="457200" algn="just" fontAlgn="base">
              <a:buNone/>
            </a:pPr>
            <a:r>
              <a:rPr lang="ro-RO" sz="1400" b="0" i="0" dirty="0">
                <a:solidFill>
                  <a:srgbClr val="000000"/>
                </a:solidFill>
                <a:effectLst/>
                <a:latin typeface="Montserrat" panose="00000500000000000000" pitchFamily="2" charset="-18"/>
              </a:rPr>
              <a:t>În anul 2025, la nivelul ICJ au funcționat:</a:t>
            </a:r>
          </a:p>
          <a:p>
            <a:pPr marL="285750" marR="0" indent="-285750" algn="just" fontAlgn="base">
              <a:buFont typeface="Wingdings" panose="05000000000000000000" pitchFamily="2" charset="2"/>
              <a:buChar char="§"/>
            </a:pPr>
            <a:r>
              <a:rPr lang="ro-RO" sz="1400" b="1" i="0" dirty="0">
                <a:solidFill>
                  <a:srgbClr val="000000"/>
                </a:solidFill>
                <a:effectLst/>
                <a:latin typeface="Montserrat" panose="00000500000000000000" pitchFamily="2" charset="-18"/>
              </a:rPr>
              <a:t>3 sectoare</a:t>
            </a:r>
            <a:r>
              <a:rPr lang="ro-RO" sz="1400" b="0" i="0" dirty="0">
                <a:solidFill>
                  <a:srgbClr val="000000"/>
                </a:solidFill>
                <a:effectLst/>
                <a:latin typeface="Montserrat" panose="00000500000000000000" pitchFamily="2" charset="-18"/>
              </a:rPr>
              <a:t> (Sectorul de Drept Public ”Vintilă Dongoroz”, Sectorul de Drept Privat ”Traian Ionașcu”, Centrul de Studii de Drept European)</a:t>
            </a:r>
          </a:p>
          <a:p>
            <a:pPr marL="285750" marR="0" indent="-285750" algn="just" fontAlgn="base">
              <a:buFont typeface="Wingdings" panose="05000000000000000000" pitchFamily="2" charset="2"/>
              <a:buChar char="§"/>
            </a:pPr>
            <a:r>
              <a:rPr lang="ro-RO" sz="1400" b="1" i="0" dirty="0">
                <a:solidFill>
                  <a:srgbClr val="000000"/>
                </a:solidFill>
                <a:effectLst/>
                <a:latin typeface="Montserrat" panose="00000500000000000000" pitchFamily="2" charset="-18"/>
              </a:rPr>
              <a:t>1 laborator</a:t>
            </a:r>
            <a:r>
              <a:rPr lang="ro-RO" sz="1400" b="0" i="0" dirty="0">
                <a:solidFill>
                  <a:srgbClr val="000000"/>
                </a:solidFill>
                <a:effectLst/>
                <a:latin typeface="Montserrat" panose="00000500000000000000" pitchFamily="2" charset="-18"/>
              </a:rPr>
              <a:t> (Laboratorul de Cercetări Juridice privind Noile Tehnologii - LCJNT)</a:t>
            </a:r>
          </a:p>
          <a:p>
            <a:pPr marL="285750" marR="0" indent="-285750" algn="just" fontAlgn="base">
              <a:buFont typeface="Wingdings" panose="05000000000000000000" pitchFamily="2" charset="2"/>
              <a:buChar char="§"/>
            </a:pPr>
            <a:r>
              <a:rPr lang="ro-RO" sz="1400" b="0" i="0" dirty="0">
                <a:solidFill>
                  <a:srgbClr val="000000"/>
                </a:solidFill>
                <a:effectLst/>
                <a:latin typeface="Montserrat" panose="00000500000000000000" pitchFamily="2" charset="-18"/>
              </a:rPr>
              <a:t>un număr mediu de </a:t>
            </a:r>
            <a:r>
              <a:rPr lang="ro-RO" sz="1400" b="1" i="0" dirty="0">
                <a:solidFill>
                  <a:srgbClr val="000000"/>
                </a:solidFill>
                <a:effectLst/>
                <a:latin typeface="Montserrat" panose="00000500000000000000" pitchFamily="2" charset="-18"/>
              </a:rPr>
              <a:t>16,33 cercetători</a:t>
            </a:r>
            <a:r>
              <a:rPr lang="ro-RO" sz="1400" b="0" i="0" dirty="0">
                <a:solidFill>
                  <a:srgbClr val="000000"/>
                </a:solidFill>
                <a:effectLst/>
                <a:latin typeface="Montserrat" panose="00000500000000000000" pitchFamily="2" charset="-18"/>
              </a:rPr>
              <a:t> </a:t>
            </a:r>
          </a:p>
          <a:p>
            <a:pPr marL="285750" marR="0" indent="-285750" algn="just" fontAlgn="base">
              <a:buFont typeface="Wingdings" panose="05000000000000000000" pitchFamily="2" charset="2"/>
              <a:buChar char="§"/>
            </a:pPr>
            <a:r>
              <a:rPr lang="ro-RO" sz="1400" b="0" i="0" dirty="0">
                <a:solidFill>
                  <a:srgbClr val="000000"/>
                </a:solidFill>
                <a:effectLst/>
                <a:latin typeface="Montserrat" panose="00000500000000000000" pitchFamily="2" charset="-18"/>
              </a:rPr>
              <a:t>ca distribuție pe </a:t>
            </a:r>
            <a:r>
              <a:rPr lang="ro-RO" sz="1400" b="1" i="0" dirty="0">
                <a:solidFill>
                  <a:srgbClr val="000000"/>
                </a:solidFill>
                <a:effectLst/>
                <a:latin typeface="Montserrat" panose="00000500000000000000" pitchFamily="2" charset="-18"/>
              </a:rPr>
              <a:t>grade profesionale</a:t>
            </a:r>
            <a:r>
              <a:rPr lang="ro-RO" sz="1400" b="0" i="0" dirty="0">
                <a:solidFill>
                  <a:srgbClr val="000000"/>
                </a:solidFill>
                <a:effectLst/>
                <a:latin typeface="Montserrat" panose="00000500000000000000" pitchFamily="2" charset="-18"/>
              </a:rPr>
              <a:t>: 4 CSI, 4 CSII, 4 CSIII, 5 CS, 1 ACS</a:t>
            </a:r>
          </a:p>
          <a:p>
            <a:pPr marL="285750" marR="0" indent="-285750" algn="just" fontAlgn="base">
              <a:buFont typeface="Wingdings" panose="05000000000000000000" pitchFamily="2" charset="2"/>
              <a:buChar char="§"/>
            </a:pPr>
            <a:r>
              <a:rPr lang="ro-RO" sz="1400" b="0" i="0" dirty="0">
                <a:solidFill>
                  <a:srgbClr val="000000"/>
                </a:solidFill>
                <a:effectLst/>
                <a:latin typeface="Montserrat" panose="00000500000000000000" pitchFamily="2" charset="-18"/>
              </a:rPr>
              <a:t>un număr mediu de </a:t>
            </a:r>
            <a:r>
              <a:rPr lang="ro-RO" sz="1400" b="1" i="0" dirty="0">
                <a:solidFill>
                  <a:srgbClr val="000000"/>
                </a:solidFill>
                <a:effectLst/>
                <a:latin typeface="Montserrat" panose="00000500000000000000" pitchFamily="2" charset="-18"/>
              </a:rPr>
              <a:t>4,66 angajați - personal auxiliar</a:t>
            </a:r>
            <a:r>
              <a:rPr lang="ro-RO" sz="1400" b="0" i="0" dirty="0">
                <a:solidFill>
                  <a:srgbClr val="000000"/>
                </a:solidFill>
                <a:effectLst/>
                <a:latin typeface="Montserrat" panose="00000500000000000000" pitchFamily="2" charset="-18"/>
              </a:rPr>
              <a:t> (1 contabil șef, 1 inspector de specialitate, 1 consilier juridic, 1 referent de specialitate II, 1 referent de specialitate studii medii</a:t>
            </a:r>
            <a:r>
              <a:rPr lang="en-US" sz="1400" b="0" i="0" dirty="0">
                <a:solidFill>
                  <a:srgbClr val="000000"/>
                </a:solidFill>
                <a:effectLst/>
                <a:latin typeface="Montserrat" panose="00000500000000000000" pitchFamily="2" charset="-18"/>
              </a:rPr>
              <a:t>, 1 </a:t>
            </a:r>
            <a:r>
              <a:rPr lang="en-US" sz="1400" b="0" i="0" dirty="0" err="1">
                <a:solidFill>
                  <a:srgbClr val="000000"/>
                </a:solidFill>
                <a:effectLst/>
                <a:latin typeface="Montserrat" panose="00000500000000000000" pitchFamily="2" charset="-18"/>
              </a:rPr>
              <a:t>bibliotecar</a:t>
            </a:r>
            <a:r>
              <a:rPr lang="ro-RO" sz="1400" b="0" i="0" dirty="0">
                <a:solidFill>
                  <a:srgbClr val="000000"/>
                </a:solidFill>
                <a:effectLst/>
                <a:latin typeface="Montserrat" panose="00000500000000000000" pitchFamily="2" charset="-18"/>
              </a:rPr>
              <a:t>)</a:t>
            </a:r>
          </a:p>
        </p:txBody>
      </p:sp>
      <p:pic>
        <p:nvPicPr>
          <p:cNvPr id="1026" name="Picture 2">
            <a:extLst>
              <a:ext uri="{FF2B5EF4-FFF2-40B4-BE49-F238E27FC236}">
                <a16:creationId xmlns:a16="http://schemas.microsoft.com/office/drawing/2014/main" id="{10691E35-3ACD-5ECD-B6BC-42092D114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780" y="1531535"/>
            <a:ext cx="6273175" cy="470488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ine 7" descr="O imagine care conține captură de ecran, îmbrăcăminte, băiat, persoană&#10;&#10;Conținutul generat de inteligența artificială poate fi incorect.">
            <a:extLst>
              <a:ext uri="{FF2B5EF4-FFF2-40B4-BE49-F238E27FC236}">
                <a16:creationId xmlns:a16="http://schemas.microsoft.com/office/drawing/2014/main" id="{367688CA-3881-BF8F-7FC1-7C53ECB9F0B5}"/>
              </a:ext>
            </a:extLst>
          </p:cNvPr>
          <p:cNvPicPr>
            <a:picLocks noChangeAspect="1"/>
          </p:cNvPicPr>
          <p:nvPr/>
        </p:nvPicPr>
        <p:blipFill>
          <a:blip r:embed="rId3"/>
          <a:stretch>
            <a:fillRect/>
          </a:stretch>
        </p:blipFill>
        <p:spPr>
          <a:xfrm>
            <a:off x="7585464" y="2906966"/>
            <a:ext cx="3878319" cy="3878319"/>
          </a:xfrm>
          <a:prstGeom prst="rect">
            <a:avLst/>
          </a:prstGeom>
        </p:spPr>
      </p:pic>
    </p:spTree>
    <p:extLst>
      <p:ext uri="{BB962C8B-B14F-4D97-AF65-F5344CB8AC3E}">
        <p14:creationId xmlns:p14="http://schemas.microsoft.com/office/powerpoint/2010/main" val="37543169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48911-0B78-2BAA-BE8C-617B478DE2D0}"/>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38B4FA2-FA7C-784B-6BC1-89F073577618}"/>
              </a:ext>
            </a:extLst>
          </p:cNvPr>
          <p:cNvSpPr>
            <a:spLocks noGrp="1"/>
          </p:cNvSpPr>
          <p:nvPr>
            <p:ph type="dt" sz="half" idx="10"/>
          </p:nvPr>
        </p:nvSpPr>
        <p:spPr>
          <a:xfrm>
            <a:off x="838200" y="6356350"/>
            <a:ext cx="2743200" cy="365125"/>
          </a:xfrm>
        </p:spPr>
        <p:txBody>
          <a:bodyPr/>
          <a:lstStyle/>
          <a:p>
            <a:r>
              <a:rPr lang="ro-RO" noProof="0" dirty="0"/>
              <a:t>20XX</a:t>
            </a:r>
          </a:p>
        </p:txBody>
      </p:sp>
      <p:sp>
        <p:nvSpPr>
          <p:cNvPr id="14" name="CasetăText 13">
            <a:extLst>
              <a:ext uri="{FF2B5EF4-FFF2-40B4-BE49-F238E27FC236}">
                <a16:creationId xmlns:a16="http://schemas.microsoft.com/office/drawing/2014/main" id="{A8548EB0-DBC3-2F10-590C-5D1B2188DD51}"/>
              </a:ext>
            </a:extLst>
          </p:cNvPr>
          <p:cNvSpPr txBox="1"/>
          <p:nvPr/>
        </p:nvSpPr>
        <p:spPr>
          <a:xfrm>
            <a:off x="403778" y="2015722"/>
            <a:ext cx="2962469" cy="141577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o-RO" sz="1400" b="1" noProof="0" dirty="0">
                <a:latin typeface="Montserrat" panose="00000500000000000000" pitchFamily="2" charset="-18"/>
              </a:rPr>
              <a:t>Finanțare sustenabilă</a:t>
            </a:r>
          </a:p>
          <a:p>
            <a:pPr marL="285750" indent="-285750">
              <a:buFont typeface="Wingdings" panose="05000000000000000000" pitchFamily="2" charset="2"/>
              <a:buChar char="§"/>
            </a:pPr>
            <a:r>
              <a:rPr lang="ro-RO" sz="1200" noProof="0" dirty="0">
                <a:latin typeface="Montserrat" panose="00000500000000000000" pitchFamily="2" charset="-18"/>
              </a:rPr>
              <a:t>Diversificarea surselor: granturi, proiecte, contracte, sponsorizări</a:t>
            </a:r>
          </a:p>
          <a:p>
            <a:pPr marL="285750" indent="-285750">
              <a:buFont typeface="Wingdings" panose="05000000000000000000" pitchFamily="2" charset="2"/>
              <a:buChar char="§"/>
            </a:pPr>
            <a:r>
              <a:rPr lang="ro-RO" sz="1200" noProof="0" dirty="0">
                <a:latin typeface="Montserrat" panose="00000500000000000000" pitchFamily="2" charset="-18"/>
              </a:rPr>
              <a:t>Întărirea capacității de scriere și management al proiectelor</a:t>
            </a:r>
          </a:p>
          <a:p>
            <a:pPr marL="285750" indent="-285750">
              <a:buFont typeface="Wingdings" panose="05000000000000000000" pitchFamily="2" charset="2"/>
              <a:buChar char="§"/>
            </a:pPr>
            <a:r>
              <a:rPr lang="ro-RO" sz="1200" noProof="0" dirty="0">
                <a:latin typeface="Montserrat" panose="00000500000000000000" pitchFamily="2" charset="-18"/>
              </a:rPr>
              <a:t>Modernizarea Bibliotecii și infrastructurii</a:t>
            </a:r>
          </a:p>
        </p:txBody>
      </p:sp>
      <p:sp>
        <p:nvSpPr>
          <p:cNvPr id="16" name="CasetăText 15">
            <a:extLst>
              <a:ext uri="{FF2B5EF4-FFF2-40B4-BE49-F238E27FC236}">
                <a16:creationId xmlns:a16="http://schemas.microsoft.com/office/drawing/2014/main" id="{B81ACC76-6510-7D7E-967C-0699883EB2E0}"/>
              </a:ext>
            </a:extLst>
          </p:cNvPr>
          <p:cNvSpPr txBox="1"/>
          <p:nvPr/>
        </p:nvSpPr>
        <p:spPr>
          <a:xfrm>
            <a:off x="403778" y="3631548"/>
            <a:ext cx="2962469" cy="236988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buNone/>
            </a:pPr>
            <a:r>
              <a:rPr lang="ro-RO" sz="1400" b="1" noProof="0" dirty="0">
                <a:latin typeface="Montserrat" panose="00000500000000000000" pitchFamily="2" charset="-18"/>
              </a:rPr>
              <a:t>Transfer de cunoaștere și impact societal</a:t>
            </a:r>
          </a:p>
          <a:p>
            <a:pPr>
              <a:buNone/>
            </a:pPr>
            <a:endParaRPr lang="ro-RO" sz="1200" b="1" noProof="0" dirty="0">
              <a:latin typeface="Montserrat" panose="00000500000000000000" pitchFamily="2" charset="-18"/>
            </a:endParaRPr>
          </a:p>
          <a:p>
            <a:pPr marL="171450" indent="-171450">
              <a:buFont typeface="Wingdings" panose="05000000000000000000" pitchFamily="2" charset="2"/>
              <a:buChar char="§"/>
            </a:pPr>
            <a:r>
              <a:rPr lang="ro-RO" sz="1200" noProof="0" dirty="0" err="1">
                <a:latin typeface="Montserrat" panose="00000500000000000000" pitchFamily="2" charset="-18"/>
              </a:rPr>
              <a:t>Policy</a:t>
            </a:r>
            <a:r>
              <a:rPr lang="ro-RO" sz="1200" noProof="0" dirty="0">
                <a:latin typeface="Montserrat" panose="00000500000000000000" pitchFamily="2" charset="-18"/>
              </a:rPr>
              <a:t> </a:t>
            </a:r>
            <a:r>
              <a:rPr lang="ro-RO" sz="1200" noProof="0" dirty="0" err="1">
                <a:latin typeface="Montserrat" panose="00000500000000000000" pitchFamily="2" charset="-18"/>
              </a:rPr>
              <a:t>papers</a:t>
            </a:r>
            <a:r>
              <a:rPr lang="ro-RO" sz="1200" noProof="0" dirty="0">
                <a:latin typeface="Montserrat" panose="00000500000000000000" pitchFamily="2" charset="-18"/>
              </a:rPr>
              <a:t> și studii pentru decidenți - elaborarea de rapoarte pentru autorități, instituții publice și organisme ale profesiilor juridice</a:t>
            </a:r>
          </a:p>
          <a:p>
            <a:pPr marL="171450" indent="-171450">
              <a:buFont typeface="Wingdings" panose="05000000000000000000" pitchFamily="2" charset="2"/>
              <a:buChar char="§"/>
            </a:pPr>
            <a:r>
              <a:rPr lang="ro-RO" sz="1200" noProof="0" dirty="0">
                <a:latin typeface="Montserrat" panose="00000500000000000000" pitchFamily="2" charset="-18"/>
              </a:rPr>
              <a:t>Publicarea lucrărilor ICJ</a:t>
            </a:r>
          </a:p>
          <a:p>
            <a:pPr marL="171450" indent="-171450">
              <a:buFont typeface="Wingdings" panose="05000000000000000000" pitchFamily="2" charset="2"/>
              <a:buChar char="§"/>
            </a:pPr>
            <a:r>
              <a:rPr lang="ro-RO" sz="1200" noProof="0" dirty="0">
                <a:latin typeface="Montserrat" panose="00000500000000000000" pitchFamily="2" charset="-18"/>
              </a:rPr>
              <a:t>Organizarea de conferințe, dezbateri, </a:t>
            </a:r>
            <a:r>
              <a:rPr lang="ro-RO" sz="1200" noProof="0" dirty="0" err="1">
                <a:latin typeface="Montserrat" panose="00000500000000000000" pitchFamily="2" charset="-18"/>
              </a:rPr>
              <a:t>workshopuri</a:t>
            </a:r>
            <a:r>
              <a:rPr lang="ro-RO" sz="1200" noProof="0" dirty="0">
                <a:latin typeface="Montserrat" panose="00000500000000000000" pitchFamily="2" charset="-18"/>
              </a:rPr>
              <a:t>, etc.</a:t>
            </a:r>
          </a:p>
          <a:p>
            <a:pPr marL="171450" indent="-171450" algn="just">
              <a:buFont typeface="Wingdings" panose="05000000000000000000" pitchFamily="2" charset="2"/>
              <a:buChar char="§"/>
            </a:pPr>
            <a:endParaRPr lang="ro-RO" sz="1200" noProof="0" dirty="0">
              <a:latin typeface="Montserrat" panose="00000500000000000000" pitchFamily="2" charset="-18"/>
            </a:endParaRPr>
          </a:p>
        </p:txBody>
      </p:sp>
      <p:sp>
        <p:nvSpPr>
          <p:cNvPr id="19" name="CasetăText 18">
            <a:extLst>
              <a:ext uri="{FF2B5EF4-FFF2-40B4-BE49-F238E27FC236}">
                <a16:creationId xmlns:a16="http://schemas.microsoft.com/office/drawing/2014/main" id="{37B8CC1B-5CDB-B412-E49B-7FC0E9D6C8CA}"/>
              </a:ext>
            </a:extLst>
          </p:cNvPr>
          <p:cNvSpPr txBox="1"/>
          <p:nvPr/>
        </p:nvSpPr>
        <p:spPr>
          <a:xfrm>
            <a:off x="6948012" y="4353698"/>
            <a:ext cx="3663122" cy="218521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buNone/>
            </a:pPr>
            <a:r>
              <a:rPr lang="ro-RO" sz="1400" b="1" noProof="0" dirty="0">
                <a:latin typeface="Montserrat" panose="00000500000000000000" pitchFamily="2" charset="-18"/>
              </a:rPr>
              <a:t>Resurse umane</a:t>
            </a:r>
          </a:p>
          <a:p>
            <a:pPr>
              <a:buNone/>
            </a:pPr>
            <a:endParaRPr lang="ro-RO" sz="1400" b="1" noProof="0" dirty="0">
              <a:latin typeface="Montserrat" panose="00000500000000000000" pitchFamily="2" charset="-18"/>
            </a:endParaRPr>
          </a:p>
          <a:p>
            <a:pPr marL="285750" indent="-285750">
              <a:buFont typeface="Wingdings" panose="05000000000000000000" pitchFamily="2" charset="2"/>
              <a:buChar char="§"/>
            </a:pPr>
            <a:r>
              <a:rPr lang="ro-RO" sz="1200" noProof="0" dirty="0">
                <a:latin typeface="Montserrat" panose="00000500000000000000" pitchFamily="2" charset="-18"/>
              </a:rPr>
              <a:t>Promovarea cercetătorilor valoroși</a:t>
            </a:r>
          </a:p>
          <a:p>
            <a:pPr marL="285750" indent="-285750">
              <a:buFont typeface="Wingdings" panose="05000000000000000000" pitchFamily="2" charset="2"/>
              <a:buChar char="§"/>
            </a:pPr>
            <a:r>
              <a:rPr lang="ro-RO" sz="1200" noProof="0" dirty="0">
                <a:latin typeface="Montserrat" panose="00000500000000000000" pitchFamily="2" charset="-18"/>
              </a:rPr>
              <a:t>Întregirea normelor de activitate</a:t>
            </a:r>
          </a:p>
          <a:p>
            <a:pPr marL="285750" indent="-285750">
              <a:buFont typeface="Wingdings" panose="05000000000000000000" pitchFamily="2" charset="2"/>
              <a:buChar char="§"/>
            </a:pPr>
            <a:r>
              <a:rPr lang="ro-RO" sz="1200" noProof="0" dirty="0">
                <a:latin typeface="Montserrat" panose="00000500000000000000" pitchFamily="2" charset="-18"/>
              </a:rPr>
              <a:t>Atragerea de noi cercetători</a:t>
            </a:r>
          </a:p>
          <a:p>
            <a:pPr marL="285750" indent="-285750">
              <a:buFont typeface="Wingdings" panose="05000000000000000000" pitchFamily="2" charset="2"/>
              <a:buChar char="§"/>
            </a:pPr>
            <a:r>
              <a:rPr lang="ro-RO" sz="1200" noProof="0" dirty="0">
                <a:latin typeface="Montserrat" panose="00000500000000000000" pitchFamily="2" charset="-18"/>
              </a:rPr>
              <a:t>Atragerea tinerilor cercetători</a:t>
            </a:r>
          </a:p>
          <a:p>
            <a:pPr marL="285750" indent="-285750">
              <a:buFont typeface="Wingdings" panose="05000000000000000000" pitchFamily="2" charset="2"/>
              <a:buChar char="§"/>
            </a:pPr>
            <a:r>
              <a:rPr lang="ro-RO" sz="1200" noProof="0" dirty="0">
                <a:latin typeface="Montserrat" panose="00000500000000000000" pitchFamily="2" charset="-18"/>
              </a:rPr>
              <a:t>Atragerea de cercetători asociați valoroși și în domenii de specializare diverse</a:t>
            </a:r>
          </a:p>
          <a:p>
            <a:pPr marL="285750" indent="-285750">
              <a:buFont typeface="Wingdings" panose="05000000000000000000" pitchFamily="2" charset="2"/>
              <a:buChar char="§"/>
            </a:pPr>
            <a:r>
              <a:rPr lang="ro-RO" sz="1200" noProof="0" dirty="0">
                <a:latin typeface="Montserrat" panose="00000500000000000000" pitchFamily="2" charset="-18"/>
              </a:rPr>
              <a:t>Formare doctorală/postdoctorală</a:t>
            </a:r>
          </a:p>
          <a:p>
            <a:pPr marL="285750" indent="-285750">
              <a:buFont typeface="Wingdings" panose="05000000000000000000" pitchFamily="2" charset="2"/>
              <a:buChar char="§"/>
            </a:pPr>
            <a:r>
              <a:rPr lang="ro-RO" sz="1200" noProof="0" dirty="0">
                <a:latin typeface="Montserrat" panose="00000500000000000000" pitchFamily="2" charset="-18"/>
              </a:rPr>
              <a:t>Formare continuă și evaluări periodice</a:t>
            </a:r>
          </a:p>
          <a:p>
            <a:pPr marL="285750" indent="-285750">
              <a:buFont typeface="Wingdings" panose="05000000000000000000" pitchFamily="2" charset="2"/>
              <a:buChar char="§"/>
            </a:pPr>
            <a:endParaRPr lang="ro-RO" sz="1200" noProof="0" dirty="0">
              <a:latin typeface="Montserrat" panose="00000500000000000000" pitchFamily="2" charset="-18"/>
            </a:endParaRPr>
          </a:p>
        </p:txBody>
      </p:sp>
      <p:sp>
        <p:nvSpPr>
          <p:cNvPr id="3" name="CasetăText 2">
            <a:extLst>
              <a:ext uri="{FF2B5EF4-FFF2-40B4-BE49-F238E27FC236}">
                <a16:creationId xmlns:a16="http://schemas.microsoft.com/office/drawing/2014/main" id="{4A757DFA-61AE-0CC0-303F-D08B4E4EECE4}"/>
              </a:ext>
            </a:extLst>
          </p:cNvPr>
          <p:cNvSpPr txBox="1"/>
          <p:nvPr/>
        </p:nvSpPr>
        <p:spPr>
          <a:xfrm>
            <a:off x="3675895" y="2015722"/>
            <a:ext cx="2962469" cy="36471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ro-RO" sz="1400" b="1" noProof="0" dirty="0">
                <a:latin typeface="Montserrat" panose="00000500000000000000" pitchFamily="2" charset="-18"/>
              </a:rPr>
              <a:t>Vizibilitate</a:t>
            </a:r>
          </a:p>
          <a:p>
            <a:pPr marL="285750" indent="-285750">
              <a:buFont typeface="Wingdings" panose="05000000000000000000" pitchFamily="2" charset="2"/>
              <a:buChar char="§"/>
            </a:pPr>
            <a:r>
              <a:rPr lang="ro-RO" sz="1200" noProof="0" dirty="0">
                <a:latin typeface="Montserrat" panose="00000500000000000000" pitchFamily="2" charset="-18"/>
              </a:rPr>
              <a:t>Lansarea canalului oficial de YouTube dedicat transmisiunilor live și publicării de materiale video din cadrul activităților științifice organizate de Institut </a:t>
            </a:r>
          </a:p>
          <a:p>
            <a:r>
              <a:rPr lang="ro-RO" sz="1050" noProof="0" dirty="0">
                <a:latin typeface="Montserrat" panose="00000500000000000000" pitchFamily="2" charset="-18"/>
                <a:hlinkClick r:id="rId3"/>
              </a:rPr>
              <a:t>https://icj.ro/?blogPost=institutul-de-cercetari-juridice-al-academiei-romane-lanseaza-canalul-oficial-de-youtube---icj-media</a:t>
            </a:r>
            <a:r>
              <a:rPr lang="ro-RO" sz="1050" noProof="0" dirty="0">
                <a:latin typeface="Montserrat" panose="00000500000000000000" pitchFamily="2" charset="-18"/>
              </a:rPr>
              <a:t> </a:t>
            </a:r>
          </a:p>
          <a:p>
            <a:r>
              <a:rPr lang="ro-RO" sz="1050" noProof="0" dirty="0">
                <a:latin typeface="Montserrat" panose="00000500000000000000" pitchFamily="2" charset="-18"/>
                <a:hlinkClick r:id="rId4"/>
              </a:rPr>
              <a:t>https://www.youtube.com/@InstitutuldeCercetariJuridice</a:t>
            </a:r>
            <a:r>
              <a:rPr lang="ro-RO" sz="1050" noProof="0" dirty="0">
                <a:latin typeface="Montserrat" panose="00000500000000000000" pitchFamily="2" charset="-18"/>
              </a:rPr>
              <a:t>   </a:t>
            </a:r>
          </a:p>
          <a:p>
            <a:pPr marL="285750" indent="-285750">
              <a:buFont typeface="Wingdings" panose="05000000000000000000" pitchFamily="2" charset="2"/>
              <a:buChar char="§"/>
            </a:pPr>
            <a:r>
              <a:rPr lang="ro-RO" sz="1200" noProof="0" dirty="0">
                <a:latin typeface="Montserrat" panose="00000500000000000000" pitchFamily="2" charset="-18"/>
              </a:rPr>
              <a:t>Indexarea Revistei SCJ în ERIH PLUS</a:t>
            </a:r>
          </a:p>
          <a:p>
            <a:r>
              <a:rPr lang="ro-RO" sz="1000" noProof="0" dirty="0">
                <a:latin typeface="Montserrat" panose="00000500000000000000" pitchFamily="2" charset="-18"/>
                <a:hlinkClick r:id="rId5"/>
              </a:rPr>
              <a:t>https://erihplus.hkdir.no/journal?id=509197</a:t>
            </a:r>
            <a:endParaRPr lang="ro-RO" sz="1000" noProof="0" dirty="0">
              <a:latin typeface="Montserrat" panose="00000500000000000000" pitchFamily="2" charset="-18"/>
            </a:endParaRPr>
          </a:p>
          <a:p>
            <a:pPr marL="285750" indent="-285750">
              <a:buFont typeface="Wingdings" panose="05000000000000000000" pitchFamily="2" charset="2"/>
              <a:buChar char="§"/>
            </a:pPr>
            <a:r>
              <a:rPr lang="ro-RO" sz="1200" noProof="0" dirty="0">
                <a:latin typeface="Montserrat" panose="00000500000000000000" pitchFamily="2" charset="-18"/>
              </a:rPr>
              <a:t>Continuarea procesului de indexare în Scopus</a:t>
            </a:r>
          </a:p>
          <a:p>
            <a:pPr marL="285750" indent="-285750">
              <a:buFont typeface="Wingdings" panose="05000000000000000000" pitchFamily="2" charset="2"/>
              <a:buChar char="§"/>
            </a:pPr>
            <a:r>
              <a:rPr lang="ro-RO" sz="1200" noProof="0" dirty="0">
                <a:latin typeface="Montserrat" panose="00000500000000000000" pitchFamily="2" charset="-18"/>
              </a:rPr>
              <a:t>Comunicare activă: media, social media, evenimente</a:t>
            </a:r>
          </a:p>
          <a:p>
            <a:pPr marL="285750" indent="-285750">
              <a:buFont typeface="Wingdings" panose="05000000000000000000" pitchFamily="2" charset="2"/>
              <a:buChar char="§"/>
            </a:pPr>
            <a:endParaRPr lang="ro-RO" sz="1200" noProof="0" dirty="0">
              <a:latin typeface="Montserrat" panose="00000500000000000000" pitchFamily="2" charset="-18"/>
            </a:endParaRPr>
          </a:p>
        </p:txBody>
      </p:sp>
      <p:pic>
        <p:nvPicPr>
          <p:cNvPr id="5" name="Imagine 4" descr="O imagine care conține încălțăminte, îmbrăcăminte, roată, desen animat&#10;&#10;Conținutul generat de inteligența artificială poate fi incorect.">
            <a:extLst>
              <a:ext uri="{FF2B5EF4-FFF2-40B4-BE49-F238E27FC236}">
                <a16:creationId xmlns:a16="http://schemas.microsoft.com/office/drawing/2014/main" id="{688FAA74-1D69-C69C-7F80-58AAE9E5210F}"/>
              </a:ext>
            </a:extLst>
          </p:cNvPr>
          <p:cNvPicPr>
            <a:picLocks noChangeAspect="1"/>
          </p:cNvPicPr>
          <p:nvPr/>
        </p:nvPicPr>
        <p:blipFill>
          <a:blip r:embed="rId6"/>
          <a:stretch>
            <a:fillRect/>
          </a:stretch>
        </p:blipFill>
        <p:spPr>
          <a:xfrm>
            <a:off x="6948011" y="-57905"/>
            <a:ext cx="4338553" cy="4338553"/>
          </a:xfrm>
          <a:prstGeom prst="rect">
            <a:avLst/>
          </a:prstGeom>
        </p:spPr>
      </p:pic>
    </p:spTree>
    <p:extLst>
      <p:ext uri="{BB962C8B-B14F-4D97-AF65-F5344CB8AC3E}">
        <p14:creationId xmlns:p14="http://schemas.microsoft.com/office/powerpoint/2010/main" val="350471702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86A09-B67D-4BCF-DB4D-9D4B3FBC7DE7}"/>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24835610-353C-1093-1E6C-361EA0896F99}"/>
              </a:ext>
            </a:extLst>
          </p:cNvPr>
          <p:cNvSpPr txBox="1">
            <a:spLocks/>
          </p:cNvSpPr>
          <p:nvPr/>
        </p:nvSpPr>
        <p:spPr>
          <a:xfrm>
            <a:off x="5588716" y="2812386"/>
            <a:ext cx="5621089" cy="1808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r>
              <a:rPr lang="ro-RO" sz="4000" b="1" noProof="0" dirty="0">
                <a:solidFill>
                  <a:schemeClr val="accent2"/>
                </a:solidFill>
                <a:latin typeface="Montserrat" panose="00000500000000000000" pitchFamily="2" charset="-18"/>
              </a:rPr>
              <a:t>VII</a:t>
            </a:r>
          </a:p>
          <a:p>
            <a:pPr algn="ctr"/>
            <a:endParaRPr lang="ro-RO" sz="4000" b="1" dirty="0">
              <a:solidFill>
                <a:schemeClr val="accent2"/>
              </a:solidFill>
              <a:latin typeface="Montserrat" panose="00000500000000000000" pitchFamily="2" charset="-18"/>
            </a:endParaRPr>
          </a:p>
          <a:p>
            <a:pPr algn="ctr"/>
            <a:r>
              <a:rPr lang="ro-RO" sz="4000" b="1" noProof="0" dirty="0" err="1">
                <a:solidFill>
                  <a:schemeClr val="accent2"/>
                </a:solidFill>
                <a:latin typeface="Montserrat" panose="00000500000000000000" pitchFamily="2" charset="-18"/>
              </a:rPr>
              <a:t>PArteneriate</a:t>
            </a:r>
            <a:endParaRPr lang="ro-RO" sz="4000" b="1" noProof="0" dirty="0">
              <a:solidFill>
                <a:schemeClr val="accent2"/>
              </a:solidFill>
              <a:latin typeface="Montserrat" panose="00000500000000000000" pitchFamily="2" charset="-18"/>
            </a:endParaRPr>
          </a:p>
        </p:txBody>
      </p:sp>
    </p:spTree>
    <p:extLst>
      <p:ext uri="{BB962C8B-B14F-4D97-AF65-F5344CB8AC3E}">
        <p14:creationId xmlns:p14="http://schemas.microsoft.com/office/powerpoint/2010/main" val="589589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4BBEAF-B516-45F4-9EF6-A9F65111580F}"/>
              </a:ext>
            </a:extLst>
          </p:cNvPr>
          <p:cNvSpPr>
            <a:spLocks noGrp="1"/>
          </p:cNvSpPr>
          <p:nvPr>
            <p:ph type="body" idx="1"/>
          </p:nvPr>
        </p:nvSpPr>
        <p:spPr>
          <a:xfrm>
            <a:off x="403778" y="1071282"/>
            <a:ext cx="5477069" cy="5342965"/>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rmAutofit/>
          </a:bodyPr>
          <a:lstStyle/>
          <a:p>
            <a:pPr marL="342900" indent="-342900" algn="just">
              <a:buAutoNum type="arabicPeriod"/>
            </a:pPr>
            <a:r>
              <a:rPr lang="ro-RO" sz="1200" b="1" noProof="0" dirty="0">
                <a:solidFill>
                  <a:schemeClr val="tx1"/>
                </a:solidFill>
                <a:latin typeface="Montserrat" panose="00000500000000000000" pitchFamily="2" charset="-18"/>
              </a:rPr>
              <a:t>Desemnarea ICJ ca HUB pentru România al European Law Institute </a:t>
            </a:r>
          </a:p>
          <a:p>
            <a:pPr marL="171450" indent="-171450" algn="just">
              <a:buFontTx/>
              <a:buChar char="-"/>
            </a:pPr>
            <a:r>
              <a:rPr lang="ro-RO" sz="1200" noProof="0" dirty="0">
                <a:solidFill>
                  <a:schemeClr val="tx1"/>
                </a:solidFill>
                <a:latin typeface="Montserrat" panose="00000500000000000000" pitchFamily="2" charset="-18"/>
              </a:rPr>
              <a:t>inițierea, desfășurarea </a:t>
            </a:r>
            <a:r>
              <a:rPr lang="ro-RO" sz="1200" noProof="0" dirty="0" err="1">
                <a:solidFill>
                  <a:schemeClr val="tx1"/>
                </a:solidFill>
                <a:latin typeface="Montserrat" panose="00000500000000000000" pitchFamily="2" charset="-18"/>
              </a:rPr>
              <a:t>şi</a:t>
            </a:r>
            <a:r>
              <a:rPr lang="ro-RO" sz="1200" noProof="0" dirty="0">
                <a:solidFill>
                  <a:schemeClr val="tx1"/>
                </a:solidFill>
                <a:latin typeface="Montserrat" panose="00000500000000000000" pitchFamily="2" charset="-18"/>
              </a:rPr>
              <a:t> înlesnirea cercetării în domeniul dezvoltării dreptului european. </a:t>
            </a:r>
          </a:p>
          <a:p>
            <a:pPr marL="171450" indent="-171450" algn="just">
              <a:buFontTx/>
              <a:buChar char="-"/>
            </a:pPr>
            <a:r>
              <a:rPr lang="ro-RO" sz="1200" noProof="0" dirty="0">
                <a:solidFill>
                  <a:schemeClr val="tx1"/>
                </a:solidFill>
                <a:latin typeface="Montserrat" panose="00000500000000000000" pitchFamily="2" charset="-18"/>
              </a:rPr>
              <a:t>căutarea de modalități de îmbunătățire a elaborării legilor în Europa </a:t>
            </a:r>
          </a:p>
          <a:p>
            <a:pPr marL="171450" indent="-171450" algn="just">
              <a:buFontTx/>
              <a:buChar char="-"/>
            </a:pPr>
            <a:r>
              <a:rPr lang="ro-RO" sz="1200" noProof="0" dirty="0">
                <a:solidFill>
                  <a:schemeClr val="tx1"/>
                </a:solidFill>
                <a:latin typeface="Montserrat" panose="00000500000000000000" pitchFamily="2" charset="-18"/>
              </a:rPr>
              <a:t>întărirea integrării legislative a Europei</a:t>
            </a:r>
          </a:p>
          <a:p>
            <a:pPr marL="171450" indent="-171450" algn="just">
              <a:buFontTx/>
              <a:buChar char="-"/>
            </a:pPr>
            <a:r>
              <a:rPr lang="ro-RO" sz="1200" noProof="0" dirty="0">
                <a:solidFill>
                  <a:schemeClr val="tx1"/>
                </a:solidFill>
                <a:latin typeface="Montserrat" panose="00000500000000000000" pitchFamily="2" charset="-18"/>
              </a:rPr>
              <a:t>formarea unei comunități juridice europene mai viguroase</a:t>
            </a:r>
            <a:endParaRPr lang="ro-RO" sz="1200" dirty="0">
              <a:solidFill>
                <a:schemeClr val="tx1"/>
              </a:solidFill>
              <a:latin typeface="Montserrat" panose="00000500000000000000" pitchFamily="2" charset="-18"/>
            </a:endParaRPr>
          </a:p>
          <a:p>
            <a:pPr algn="just"/>
            <a:r>
              <a:rPr lang="ro-RO" sz="1200" b="1" noProof="0" dirty="0">
                <a:solidFill>
                  <a:schemeClr val="tx1"/>
                </a:solidFill>
                <a:latin typeface="Montserrat" panose="00000500000000000000" pitchFamily="2" charset="-18"/>
              </a:rPr>
              <a:t>2. Aderarea ICJ la Academia Internațională de Drept Comparat</a:t>
            </a:r>
          </a:p>
          <a:p>
            <a:pPr algn="just"/>
            <a:endParaRPr lang="ro-RO" sz="1200" b="1" noProof="0" dirty="0">
              <a:solidFill>
                <a:schemeClr val="tx1"/>
              </a:solidFill>
              <a:latin typeface="Montserrat" panose="00000500000000000000" pitchFamily="2" charset="-18"/>
            </a:endParaRPr>
          </a:p>
          <a:p>
            <a:pPr algn="just"/>
            <a:r>
              <a:rPr lang="ro-RO" sz="1200" b="1" noProof="0" dirty="0">
                <a:solidFill>
                  <a:schemeClr val="tx1"/>
                </a:solidFill>
                <a:latin typeface="Montserrat" panose="00000500000000000000" pitchFamily="2" charset="-18"/>
              </a:rPr>
              <a:t>3. Participarea la Consultările lansate de Comisia Europeană</a:t>
            </a:r>
          </a:p>
          <a:p>
            <a:pPr algn="just"/>
            <a:endParaRPr lang="ro-RO" sz="1200" b="1" noProof="0" dirty="0">
              <a:solidFill>
                <a:schemeClr val="tx1"/>
              </a:solidFill>
              <a:latin typeface="Montserrat" panose="00000500000000000000" pitchFamily="2" charset="-18"/>
            </a:endParaRPr>
          </a:p>
          <a:p>
            <a:pPr algn="just"/>
            <a:r>
              <a:rPr lang="ro-RO" sz="1200" b="1" noProof="0" dirty="0">
                <a:solidFill>
                  <a:schemeClr val="tx1"/>
                </a:solidFill>
                <a:latin typeface="Montserrat" panose="00000500000000000000" pitchFamily="2" charset="-18"/>
              </a:rPr>
              <a:t>4. Elaborarea de rapoarte pentru autorități, instituții publice și organisme ale profesiilor juridice </a:t>
            </a:r>
            <a:r>
              <a:rPr lang="ro-RO" sz="1200" noProof="0" dirty="0">
                <a:solidFill>
                  <a:schemeClr val="tx1"/>
                </a:solidFill>
                <a:latin typeface="Montserrat" panose="00000500000000000000" pitchFamily="2" charset="-18"/>
              </a:rPr>
              <a:t>(Administrația Prezidențială; Înalta Curte de Casație și Justiție; Camerele Executorilor Judecătorești; Institutul Român de Insolvență; alte autorități, instituții publice și organisme ale profesiilor juridice).</a:t>
            </a:r>
            <a:endParaRPr lang="ro-RO" sz="1200" b="1" noProof="0" dirty="0">
              <a:solidFill>
                <a:schemeClr val="tx1"/>
              </a:solidFill>
              <a:latin typeface="Montserrat" panose="00000500000000000000" pitchFamily="2" charset="-18"/>
            </a:endParaRPr>
          </a:p>
        </p:txBody>
      </p:sp>
      <p:sp>
        <p:nvSpPr>
          <p:cNvPr id="4" name="Title 1">
            <a:extLst>
              <a:ext uri="{FF2B5EF4-FFF2-40B4-BE49-F238E27FC236}">
                <a16:creationId xmlns:a16="http://schemas.microsoft.com/office/drawing/2014/main" id="{E524E80F-C12D-E3B9-4ACA-B85671A01FED}"/>
              </a:ext>
            </a:extLst>
          </p:cNvPr>
          <p:cNvSpPr txBox="1">
            <a:spLocks/>
          </p:cNvSpPr>
          <p:nvPr/>
        </p:nvSpPr>
        <p:spPr>
          <a:xfrm>
            <a:off x="403779" y="394111"/>
            <a:ext cx="6378022" cy="341869"/>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dirty="0">
                <a:solidFill>
                  <a:schemeClr val="tx1"/>
                </a:solidFill>
                <a:latin typeface="Montserrat" panose="00000500000000000000" pitchFamily="2" charset="-18"/>
              </a:rPr>
              <a:t>VII</a:t>
            </a:r>
            <a:r>
              <a:rPr lang="ro-RO" sz="1800" b="1" noProof="0" dirty="0">
                <a:solidFill>
                  <a:schemeClr val="tx1"/>
                </a:solidFill>
                <a:latin typeface="Montserrat" panose="00000500000000000000" pitchFamily="2" charset="-18"/>
              </a:rPr>
              <a:t>.1. Relații Naționale / Internaționale</a:t>
            </a:r>
          </a:p>
        </p:txBody>
      </p:sp>
      <p:pic>
        <p:nvPicPr>
          <p:cNvPr id="8" name="Imagine 7" descr="O imagine care conține îmbrăcăminte, încălțăminte, desen animat, om&#10;&#10;Conținutul generat de inteligența artificială poate fi incorect.">
            <a:extLst>
              <a:ext uri="{FF2B5EF4-FFF2-40B4-BE49-F238E27FC236}">
                <a16:creationId xmlns:a16="http://schemas.microsoft.com/office/drawing/2014/main" id="{E9201719-8B69-BE99-8AED-92E7525BB0CD}"/>
              </a:ext>
            </a:extLst>
          </p:cNvPr>
          <p:cNvPicPr>
            <a:picLocks noChangeAspect="1"/>
          </p:cNvPicPr>
          <p:nvPr/>
        </p:nvPicPr>
        <p:blipFill>
          <a:blip r:embed="rId2"/>
          <a:stretch>
            <a:fillRect/>
          </a:stretch>
        </p:blipFill>
        <p:spPr>
          <a:xfrm>
            <a:off x="6513224" y="972670"/>
            <a:ext cx="5943599" cy="5943599"/>
          </a:xfrm>
          <a:prstGeom prst="rect">
            <a:avLst/>
          </a:prstGeom>
        </p:spPr>
      </p:pic>
    </p:spTree>
    <p:extLst>
      <p:ext uri="{BB962C8B-B14F-4D97-AF65-F5344CB8AC3E}">
        <p14:creationId xmlns:p14="http://schemas.microsoft.com/office/powerpoint/2010/main" val="920173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0AFCB-B6B6-9730-3596-D70711458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AEF702-46D1-C782-8482-65383085A477}"/>
              </a:ext>
            </a:extLst>
          </p:cNvPr>
          <p:cNvSpPr>
            <a:spLocks noGrp="1"/>
          </p:cNvSpPr>
          <p:nvPr>
            <p:ph type="title"/>
          </p:nvPr>
        </p:nvSpPr>
        <p:spPr>
          <a:xfrm>
            <a:off x="175942" y="5168153"/>
            <a:ext cx="3826800" cy="533399"/>
          </a:xfrm>
        </p:spPr>
        <p:txBody>
          <a:bodyPr>
            <a:noAutofit/>
          </a:bodyPr>
          <a:lstStyle/>
          <a:p>
            <a:pPr algn="ctr"/>
            <a:r>
              <a:rPr lang="ro-RO" sz="3200" b="1" noProof="0" dirty="0">
                <a:solidFill>
                  <a:schemeClr val="accent1"/>
                </a:solidFill>
                <a:latin typeface="Montserrat" panose="00000500000000000000" pitchFamily="2" charset="-18"/>
              </a:rPr>
              <a:t>Concluzii</a:t>
            </a:r>
            <a:endParaRPr lang="ro-RO" b="1" noProof="0" dirty="0">
              <a:solidFill>
                <a:schemeClr val="accent1"/>
              </a:solidFill>
              <a:latin typeface="Montserrat" panose="00000500000000000000" pitchFamily="2" charset="-18"/>
            </a:endParaRPr>
          </a:p>
        </p:txBody>
      </p:sp>
      <p:sp>
        <p:nvSpPr>
          <p:cNvPr id="7" name="CasetăText 6">
            <a:extLst>
              <a:ext uri="{FF2B5EF4-FFF2-40B4-BE49-F238E27FC236}">
                <a16:creationId xmlns:a16="http://schemas.microsoft.com/office/drawing/2014/main" id="{C17CF37E-B322-0293-0CAD-2E3038048204}"/>
              </a:ext>
            </a:extLst>
          </p:cNvPr>
          <p:cNvSpPr txBox="1"/>
          <p:nvPr/>
        </p:nvSpPr>
        <p:spPr>
          <a:xfrm>
            <a:off x="5088592" y="246530"/>
            <a:ext cx="6594761" cy="6584751"/>
          </a:xfrm>
          <a:prstGeom prst="rect">
            <a:avLst/>
          </a:prstGeom>
          <a:noFill/>
        </p:spPr>
        <p:txBody>
          <a:bodyPr wrap="square">
            <a:spAutoFit/>
          </a:bodyPr>
          <a:lstStyle/>
          <a:p>
            <a:pPr lvl="0" algn="just">
              <a:lnSpc>
                <a:spcPct val="115000"/>
              </a:lnSpc>
            </a:pPr>
            <a:r>
              <a:rPr lang="ro-RO" sz="1600" b="1" kern="100" noProof="0" dirty="0">
                <a:effectLst/>
                <a:latin typeface="Montserrat" panose="00000500000000000000" pitchFamily="2" charset="-18"/>
                <a:ea typeface="Aptos" panose="020B0004020202020204" pitchFamily="34" charset="0"/>
                <a:cs typeface="Times New Roman" panose="02020603050405020304" pitchFamily="18" charset="0"/>
              </a:rPr>
              <a:t>Institutul </a:t>
            </a:r>
          </a:p>
          <a:p>
            <a:pPr marL="285750" lvl="0" indent="-285750" algn="just">
              <a:lnSpc>
                <a:spcPct val="115000"/>
              </a:lnSpc>
              <a:buFont typeface="Wingdings" panose="05000000000000000000" pitchFamily="2" charset="2"/>
              <a:buChar char="§"/>
            </a:pP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este </a:t>
            </a:r>
            <a:r>
              <a:rPr lang="ro-RO" sz="1600" b="1" kern="100" noProof="0" dirty="0">
                <a:effectLst/>
                <a:latin typeface="Montserrat" panose="00000500000000000000" pitchFamily="2" charset="-18"/>
                <a:ea typeface="Aptos" panose="020B0004020202020204" pitchFamily="34" charset="0"/>
                <a:cs typeface="Times New Roman" panose="02020603050405020304" pitchFamily="18" charset="0"/>
              </a:rPr>
              <a:t>recunoscut</a:t>
            </a: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 în peisajul cercetării juridice din România;</a:t>
            </a:r>
          </a:p>
          <a:p>
            <a:pPr marL="285750" lvl="0" indent="-285750" algn="just">
              <a:lnSpc>
                <a:spcPct val="115000"/>
              </a:lnSpc>
              <a:buFont typeface="Wingdings" panose="05000000000000000000" pitchFamily="2" charset="2"/>
              <a:buChar char="§"/>
            </a:pP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are </a:t>
            </a:r>
            <a:r>
              <a:rPr lang="ro-RO" sz="1600" b="1" kern="100" noProof="0" dirty="0">
                <a:effectLst/>
                <a:latin typeface="Montserrat" panose="00000500000000000000" pitchFamily="2" charset="-18"/>
                <a:ea typeface="Aptos" panose="020B0004020202020204" pitchFamily="34" charset="0"/>
                <a:cs typeface="Times New Roman" panose="02020603050405020304" pitchFamily="18" charset="0"/>
              </a:rPr>
              <a:t>potențialul de a deveni lider național </a:t>
            </a: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și </a:t>
            </a:r>
            <a:r>
              <a:rPr lang="ro-RO" sz="1600" b="1" kern="100" noProof="0" dirty="0">
                <a:effectLst/>
                <a:latin typeface="Montserrat" panose="00000500000000000000" pitchFamily="2" charset="-18"/>
                <a:ea typeface="Aptos" panose="020B0004020202020204" pitchFamily="34" charset="0"/>
                <a:cs typeface="Times New Roman" panose="02020603050405020304" pitchFamily="18" charset="0"/>
              </a:rPr>
              <a:t>reper european </a:t>
            </a: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în cercetarea juridică;</a:t>
            </a:r>
          </a:p>
          <a:p>
            <a:pPr marL="285750" lvl="0" indent="-285750" algn="just">
              <a:lnSpc>
                <a:spcPct val="115000"/>
              </a:lnSpc>
              <a:buFont typeface="Wingdings" panose="05000000000000000000" pitchFamily="2" charset="2"/>
              <a:buChar char="§"/>
            </a:pP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desfășoară activități care </a:t>
            </a:r>
            <a:r>
              <a:rPr lang="ro-RO" sz="1600" b="1" kern="100" noProof="0" dirty="0">
                <a:effectLst/>
                <a:latin typeface="Montserrat" panose="00000500000000000000" pitchFamily="2" charset="-18"/>
                <a:ea typeface="Aptos" panose="020B0004020202020204" pitchFamily="34" charset="0"/>
                <a:cs typeface="Times New Roman" panose="02020603050405020304" pitchFamily="18" charset="0"/>
              </a:rPr>
              <a:t>răspund intereselor publice </a:t>
            </a: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de importanță națională și locală;</a:t>
            </a:r>
          </a:p>
          <a:p>
            <a:pPr marL="285750" lvl="0" indent="-285750" algn="just">
              <a:lnSpc>
                <a:spcPct val="115000"/>
              </a:lnSpc>
              <a:buFont typeface="Wingdings" panose="05000000000000000000" pitchFamily="2" charset="2"/>
              <a:buChar char="§"/>
            </a:pP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generează un </a:t>
            </a:r>
            <a:r>
              <a:rPr lang="ro-RO" sz="1600" b="1" kern="100" noProof="0" dirty="0">
                <a:effectLst/>
                <a:latin typeface="Montserrat" panose="00000500000000000000" pitchFamily="2" charset="-18"/>
                <a:ea typeface="Aptos" panose="020B0004020202020204" pitchFamily="34" charset="0"/>
                <a:cs typeface="Times New Roman" panose="02020603050405020304" pitchFamily="18" charset="0"/>
              </a:rPr>
              <a:t>impact societal, economic și social semnificativ </a:t>
            </a: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prin produsele dezvoltate;</a:t>
            </a:r>
          </a:p>
          <a:p>
            <a:pPr marL="285750" lvl="0" indent="-285750" algn="just">
              <a:lnSpc>
                <a:spcPct val="115000"/>
              </a:lnSpc>
              <a:buFont typeface="Wingdings" panose="05000000000000000000" pitchFamily="2" charset="2"/>
              <a:buChar char="§"/>
            </a:pP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asigură o corelare solidă între </a:t>
            </a:r>
            <a:r>
              <a:rPr lang="ro-RO" sz="1600" b="1" kern="100" noProof="0" dirty="0">
                <a:effectLst/>
                <a:latin typeface="Montserrat" panose="00000500000000000000" pitchFamily="2" charset="-18"/>
                <a:ea typeface="Aptos" panose="020B0004020202020204" pitchFamily="34" charset="0"/>
                <a:cs typeface="Times New Roman" panose="02020603050405020304" pitchFamily="18" charset="0"/>
              </a:rPr>
              <a:t>obiectivele științifice și instituționale</a:t>
            </a: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 tendințele relevante din domeniu și nevoile societale;</a:t>
            </a:r>
          </a:p>
          <a:p>
            <a:pPr marL="285750" lvl="0" indent="-285750" algn="just">
              <a:lnSpc>
                <a:spcPct val="115000"/>
              </a:lnSpc>
              <a:buFont typeface="Wingdings" panose="05000000000000000000" pitchFamily="2" charset="2"/>
              <a:buChar char="§"/>
            </a:pP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dispune de o </a:t>
            </a:r>
            <a:r>
              <a:rPr lang="ro-RO" sz="1600" b="1" kern="100" noProof="0" dirty="0">
                <a:effectLst/>
                <a:latin typeface="Montserrat" panose="00000500000000000000" pitchFamily="2" charset="-18"/>
                <a:ea typeface="Aptos" panose="020B0004020202020204" pitchFamily="34" charset="0"/>
                <a:cs typeface="Times New Roman" panose="02020603050405020304" pitchFamily="18" charset="0"/>
              </a:rPr>
              <a:t>bază consolidată pentru organizarea de evenimente </a:t>
            </a: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științifice și pentru formarea doctoranzilor;</a:t>
            </a:r>
          </a:p>
          <a:p>
            <a:pPr marL="285750" lvl="0" indent="-285750" algn="just">
              <a:lnSpc>
                <a:spcPct val="115000"/>
              </a:lnSpc>
              <a:buFont typeface="Wingdings" panose="05000000000000000000" pitchFamily="2" charset="2"/>
              <a:buChar char="§"/>
            </a:pPr>
            <a:r>
              <a:rPr lang="ro-RO" sz="1600" b="1" kern="100" noProof="0" dirty="0">
                <a:effectLst/>
                <a:latin typeface="Montserrat" panose="00000500000000000000" pitchFamily="2" charset="-18"/>
                <a:ea typeface="Aptos" panose="020B0004020202020204" pitchFamily="34" charset="0"/>
                <a:cs typeface="Times New Roman" panose="02020603050405020304" pitchFamily="18" charset="0"/>
              </a:rPr>
              <a:t>atrage și implică cercetători </a:t>
            </a: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capabili să dezvolte și să consolideze activitatea științifică;</a:t>
            </a:r>
          </a:p>
          <a:p>
            <a:pPr marL="285750" lvl="0" indent="-285750" algn="just">
              <a:lnSpc>
                <a:spcPct val="115000"/>
              </a:lnSpc>
              <a:buFont typeface="Wingdings" panose="05000000000000000000" pitchFamily="2" charset="2"/>
              <a:buChar char="§"/>
            </a:pPr>
            <a:r>
              <a:rPr lang="ro-RO" sz="1600" b="1" kern="100" noProof="0" dirty="0">
                <a:effectLst/>
                <a:latin typeface="Montserrat" panose="00000500000000000000" pitchFamily="2" charset="-18"/>
                <a:ea typeface="Aptos" panose="020B0004020202020204" pitchFamily="34" charset="0"/>
                <a:cs typeface="Times New Roman" panose="02020603050405020304" pitchFamily="18" charset="0"/>
              </a:rPr>
              <a:t>publică propriul jurnal (SCJ)</a:t>
            </a: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a:t>
            </a:r>
            <a:r>
              <a:rPr lang="ro-RO" sz="1600" b="1" kern="100" noProof="0" dirty="0">
                <a:effectLst/>
                <a:latin typeface="Montserrat" panose="00000500000000000000" pitchFamily="2" charset="-18"/>
                <a:ea typeface="Aptos" panose="020B0004020202020204" pitchFamily="34" charset="0"/>
                <a:cs typeface="Times New Roman" panose="02020603050405020304" pitchFamily="18" charset="0"/>
              </a:rPr>
              <a:t> </a:t>
            </a: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indexat în trei baze de date internaționale, în regim open </a:t>
            </a:r>
            <a:r>
              <a:rPr lang="ro-RO" sz="1600" kern="100" noProof="0" dirty="0" err="1">
                <a:effectLst/>
                <a:latin typeface="Montserrat" panose="00000500000000000000" pitchFamily="2" charset="-18"/>
                <a:ea typeface="Aptos" panose="020B0004020202020204" pitchFamily="34" charset="0"/>
                <a:cs typeface="Times New Roman" panose="02020603050405020304" pitchFamily="18" charset="0"/>
              </a:rPr>
              <a:t>access</a:t>
            </a: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a:t>
            </a:r>
          </a:p>
          <a:p>
            <a:pPr marL="285750" lvl="0" indent="-285750" algn="just">
              <a:lnSpc>
                <a:spcPct val="115000"/>
              </a:lnSpc>
              <a:buFont typeface="Wingdings" panose="05000000000000000000" pitchFamily="2" charset="2"/>
              <a:buChar char="§"/>
            </a:pPr>
            <a:r>
              <a:rPr lang="ro-RO" sz="1600" b="1" kern="100" noProof="0" dirty="0">
                <a:effectLst/>
                <a:latin typeface="Montserrat" panose="00000500000000000000" pitchFamily="2" charset="-18"/>
                <a:ea typeface="Aptos" panose="020B0004020202020204" pitchFamily="34" charset="0"/>
                <a:cs typeface="Times New Roman" panose="02020603050405020304" pitchFamily="18" charset="0"/>
              </a:rPr>
              <a:t>are un plan instituțional robust </a:t>
            </a: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pentru următorii 5 ani, orientat spre consolidarea rolului de reper național în cercetarea juridică;</a:t>
            </a:r>
          </a:p>
          <a:p>
            <a:pPr marL="285750" lvl="0" indent="-285750" algn="just">
              <a:lnSpc>
                <a:spcPct val="115000"/>
              </a:lnSpc>
              <a:buFont typeface="Wingdings" panose="05000000000000000000" pitchFamily="2" charset="2"/>
              <a:buChar char="§"/>
            </a:pP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urmărește </a:t>
            </a:r>
            <a:r>
              <a:rPr lang="ro-RO" sz="1600" b="1" kern="100" noProof="0" dirty="0">
                <a:effectLst/>
                <a:latin typeface="Montserrat" panose="00000500000000000000" pitchFamily="2" charset="-18"/>
                <a:ea typeface="Aptos" panose="020B0004020202020204" pitchFamily="34" charset="0"/>
                <a:cs typeface="Times New Roman" panose="02020603050405020304" pitchFamily="18" charset="0"/>
              </a:rPr>
              <a:t>obiective strategice ambițioase și realizabile</a:t>
            </a: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a:t>
            </a:r>
          </a:p>
          <a:p>
            <a:pPr marL="285750" lvl="0" indent="-285750" algn="just">
              <a:lnSpc>
                <a:spcPct val="115000"/>
              </a:lnSpc>
              <a:buFont typeface="Wingdings" panose="05000000000000000000" pitchFamily="2" charset="2"/>
              <a:buChar char="§"/>
            </a:pPr>
            <a:r>
              <a:rPr lang="ro-RO" sz="1600" kern="100" noProof="0" dirty="0">
                <a:effectLst/>
                <a:latin typeface="Montserrat" panose="00000500000000000000" pitchFamily="2" charset="-18"/>
                <a:ea typeface="Aptos" panose="020B0004020202020204" pitchFamily="34" charset="0"/>
                <a:cs typeface="Times New Roman" panose="02020603050405020304" pitchFamily="18" charset="0"/>
              </a:rPr>
              <a:t>beneficiază de </a:t>
            </a:r>
            <a:r>
              <a:rPr lang="ro-RO" sz="1600" b="1" kern="100" noProof="0" dirty="0">
                <a:effectLst/>
                <a:latin typeface="Montserrat" panose="00000500000000000000" pitchFamily="2" charset="-18"/>
                <a:ea typeface="Aptos" panose="020B0004020202020204" pitchFamily="34" charset="0"/>
                <a:cs typeface="Times New Roman" panose="02020603050405020304" pitchFamily="18" charset="0"/>
              </a:rPr>
              <a:t>implicarea și dinamismul echipei actuale de management.</a:t>
            </a:r>
          </a:p>
        </p:txBody>
      </p:sp>
      <p:pic>
        <p:nvPicPr>
          <p:cNvPr id="4" name="Imagine 3" descr="O imagine care conține îmbrăcăminte, mobilă, încălțăminte, om&#10;&#10;Conținutul generat de inteligența artificială poate fi incorect.">
            <a:extLst>
              <a:ext uri="{FF2B5EF4-FFF2-40B4-BE49-F238E27FC236}">
                <a16:creationId xmlns:a16="http://schemas.microsoft.com/office/drawing/2014/main" id="{741F2F54-1522-04FC-EFF3-EBA07158E3FD}"/>
              </a:ext>
            </a:extLst>
          </p:cNvPr>
          <p:cNvPicPr>
            <a:picLocks noChangeAspect="1"/>
          </p:cNvPicPr>
          <p:nvPr/>
        </p:nvPicPr>
        <p:blipFill>
          <a:blip r:embed="rId3"/>
          <a:stretch>
            <a:fillRect/>
          </a:stretch>
        </p:blipFill>
        <p:spPr>
          <a:xfrm>
            <a:off x="-16808" y="246529"/>
            <a:ext cx="5105400" cy="5105400"/>
          </a:xfrm>
          <a:prstGeom prst="rect">
            <a:avLst/>
          </a:prstGeom>
        </p:spPr>
      </p:pic>
    </p:spTree>
    <p:extLst>
      <p:ext uri="{BB962C8B-B14F-4D97-AF65-F5344CB8AC3E}">
        <p14:creationId xmlns:p14="http://schemas.microsoft.com/office/powerpoint/2010/main" val="17413497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BC481-1383-4C8D-9562-1C13B759EE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A59E8F-27C9-25E9-2FB6-544CED35A1CA}"/>
              </a:ext>
            </a:extLst>
          </p:cNvPr>
          <p:cNvSpPr>
            <a:spLocks noGrp="1"/>
          </p:cNvSpPr>
          <p:nvPr>
            <p:ph type="title"/>
          </p:nvPr>
        </p:nvSpPr>
        <p:spPr>
          <a:xfrm>
            <a:off x="663954" y="5204012"/>
            <a:ext cx="3826800" cy="533399"/>
          </a:xfrm>
        </p:spPr>
        <p:txBody>
          <a:bodyPr>
            <a:noAutofit/>
          </a:bodyPr>
          <a:lstStyle/>
          <a:p>
            <a:pPr algn="ctr"/>
            <a:r>
              <a:rPr lang="en-US" b="1" noProof="0" dirty="0">
                <a:solidFill>
                  <a:schemeClr val="accent1"/>
                </a:solidFill>
                <a:latin typeface="Montserrat" panose="00000500000000000000" pitchFamily="2" charset="-18"/>
              </a:rPr>
              <a:t>PROVOC</a:t>
            </a:r>
            <a:r>
              <a:rPr lang="ro-RO" b="1" noProof="0" dirty="0">
                <a:solidFill>
                  <a:schemeClr val="accent1"/>
                </a:solidFill>
                <a:latin typeface="Montserrat" panose="00000500000000000000" pitchFamily="2" charset="-18"/>
              </a:rPr>
              <a:t>ĂRI 2026</a:t>
            </a:r>
          </a:p>
        </p:txBody>
      </p:sp>
      <p:sp>
        <p:nvSpPr>
          <p:cNvPr id="7" name="CasetăText 6">
            <a:extLst>
              <a:ext uri="{FF2B5EF4-FFF2-40B4-BE49-F238E27FC236}">
                <a16:creationId xmlns:a16="http://schemas.microsoft.com/office/drawing/2014/main" id="{E3FDB966-0508-B158-9534-5E2D07CECD91}"/>
              </a:ext>
            </a:extLst>
          </p:cNvPr>
          <p:cNvSpPr txBox="1"/>
          <p:nvPr/>
        </p:nvSpPr>
        <p:spPr>
          <a:xfrm>
            <a:off x="4490754" y="0"/>
            <a:ext cx="7588644" cy="7668125"/>
          </a:xfrm>
          <a:prstGeom prst="rect">
            <a:avLst/>
          </a:prstGeom>
          <a:noFill/>
        </p:spPr>
        <p:txBody>
          <a:bodyPr wrap="square">
            <a:spAutoFit/>
          </a:bodyPr>
          <a:lstStyle/>
          <a:p>
            <a:pPr lvl="0" algn="just">
              <a:lnSpc>
                <a:spcPct val="115000"/>
              </a:lnSpc>
            </a:pPr>
            <a:r>
              <a:rPr lang="ro-RO" sz="1300" b="1" kern="100" noProof="0" dirty="0">
                <a:solidFill>
                  <a:srgbClr val="FF0000"/>
                </a:solidFill>
                <a:effectLst/>
                <a:latin typeface="Montserrat" panose="00000500000000000000" pitchFamily="2" charset="-18"/>
                <a:ea typeface="Aptos" panose="020B0004020202020204" pitchFamily="34" charset="0"/>
                <a:cs typeface="Times New Roman" panose="02020603050405020304" pitchFamily="18" charset="0"/>
              </a:rPr>
              <a:t>I. PE PLAN ȘTIINȚIFIC</a:t>
            </a:r>
          </a:p>
          <a:p>
            <a:pPr marL="285750" lvl="0" indent="-285750" algn="just">
              <a:lnSpc>
                <a:spcPct val="115000"/>
              </a:lnSpc>
              <a:buFont typeface="Wingdings" panose="05000000000000000000" pitchFamily="2" charset="2"/>
              <a:buChar char="§"/>
            </a:pPr>
            <a:r>
              <a:rPr lang="ro-RO" sz="1300" kern="100" noProof="0" dirty="0">
                <a:effectLst/>
                <a:latin typeface="Montserrat" panose="00000500000000000000" pitchFamily="2" charset="-18"/>
                <a:ea typeface="Aptos" panose="020B0004020202020204" pitchFamily="34" charset="0"/>
                <a:cs typeface="Times New Roman" panose="02020603050405020304" pitchFamily="18" charset="0"/>
              </a:rPr>
              <a:t>Publicarea de articole în reviste </a:t>
            </a:r>
            <a:r>
              <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rPr>
              <a:t>Scopus </a:t>
            </a:r>
            <a:r>
              <a:rPr lang="ro-RO" sz="1300" kern="100" noProof="0" dirty="0">
                <a:effectLst/>
                <a:latin typeface="Montserrat" panose="00000500000000000000" pitchFamily="2" charset="-18"/>
                <a:ea typeface="Aptos" panose="020B0004020202020204" pitchFamily="34" charset="0"/>
                <a:cs typeface="Times New Roman" panose="02020603050405020304" pitchFamily="18" charset="0"/>
              </a:rPr>
              <a:t>și</a:t>
            </a:r>
            <a:r>
              <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rPr>
              <a:t> Web of Science</a:t>
            </a:r>
          </a:p>
          <a:p>
            <a:pPr marL="285750" lvl="0" indent="-285750" algn="just">
              <a:lnSpc>
                <a:spcPct val="115000"/>
              </a:lnSpc>
              <a:buFont typeface="Wingdings" panose="05000000000000000000" pitchFamily="2" charset="2"/>
              <a:buChar char="§"/>
            </a:pPr>
            <a:r>
              <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rPr>
              <a:t>Publicarea de cărți la edituri de renume internațional </a:t>
            </a:r>
            <a:r>
              <a:rPr lang="ro-RO" sz="1300" kern="100" noProof="0" dirty="0">
                <a:effectLst/>
                <a:latin typeface="Montserrat" panose="00000500000000000000" pitchFamily="2" charset="-18"/>
                <a:ea typeface="Aptos" panose="020B0004020202020204" pitchFamily="34" charset="0"/>
                <a:cs typeface="Times New Roman" panose="02020603050405020304" pitchFamily="18" charset="0"/>
              </a:rPr>
              <a:t>și la </a:t>
            </a:r>
            <a:r>
              <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rPr>
              <a:t>edituri de prestigiu</a:t>
            </a:r>
            <a:r>
              <a:rPr lang="ro-RO" sz="1300" kern="100" noProof="0" dirty="0">
                <a:effectLst/>
                <a:latin typeface="Montserrat" panose="00000500000000000000" pitchFamily="2" charset="-18"/>
                <a:ea typeface="Aptos" panose="020B0004020202020204" pitchFamily="34" charset="0"/>
                <a:cs typeface="Times New Roman" panose="02020603050405020304" pitchFamily="18" charset="0"/>
              </a:rPr>
              <a:t> în domeniul științelor juridice</a:t>
            </a:r>
          </a:p>
          <a:p>
            <a:pPr marL="285750" lvl="0" indent="-285750" algn="just">
              <a:lnSpc>
                <a:spcPct val="115000"/>
              </a:lnSpc>
              <a:buFont typeface="Wingdings" panose="05000000000000000000" pitchFamily="2" charset="2"/>
              <a:buChar char="§"/>
            </a:pPr>
            <a:r>
              <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rPr>
              <a:t>Creșterea numărului de articole, capitole, cărți, monografii </a:t>
            </a:r>
            <a:r>
              <a:rPr lang="ro-RO" sz="1300" kern="100" noProof="0" dirty="0">
                <a:effectLst/>
                <a:latin typeface="Montserrat" panose="00000500000000000000" pitchFamily="2" charset="-18"/>
                <a:ea typeface="Aptos" panose="020B0004020202020204" pitchFamily="34" charset="0"/>
                <a:cs typeface="Times New Roman" panose="02020603050405020304" pitchFamily="18" charset="0"/>
              </a:rPr>
              <a:t>indexate în baze de date străine</a:t>
            </a:r>
            <a:r>
              <a:rPr lang="ro-RO" sz="1300" kern="100" dirty="0">
                <a:latin typeface="Montserrat" panose="00000500000000000000" pitchFamily="2" charset="-18"/>
                <a:ea typeface="Aptos" panose="020B0004020202020204" pitchFamily="34" charset="0"/>
                <a:cs typeface="Times New Roman" panose="02020603050405020304" pitchFamily="18" charset="0"/>
              </a:rPr>
              <a:t> și publicate la </a:t>
            </a:r>
            <a:r>
              <a:rPr lang="ro-RO" sz="1300" b="1" kern="100" dirty="0">
                <a:latin typeface="Montserrat" panose="00000500000000000000" pitchFamily="2" charset="-18"/>
                <a:ea typeface="Aptos" panose="020B0004020202020204" pitchFamily="34" charset="0"/>
                <a:cs typeface="Times New Roman" panose="02020603050405020304" pitchFamily="18" charset="0"/>
              </a:rPr>
              <a:t>edituri de prestigiu</a:t>
            </a:r>
            <a:r>
              <a:rPr lang="ro-RO" sz="1300" kern="100" dirty="0">
                <a:latin typeface="Montserrat" panose="00000500000000000000" pitchFamily="2" charset="-18"/>
                <a:ea typeface="Aptos" panose="020B0004020202020204" pitchFamily="34" charset="0"/>
                <a:cs typeface="Times New Roman" panose="02020603050405020304" pitchFamily="18" charset="0"/>
              </a:rPr>
              <a:t> în domeniul științelor juridice</a:t>
            </a:r>
          </a:p>
          <a:p>
            <a:pPr marL="285750" lvl="0" indent="-285750" algn="just">
              <a:lnSpc>
                <a:spcPct val="115000"/>
              </a:lnSpc>
              <a:buFont typeface="Wingdings" panose="05000000000000000000" pitchFamily="2" charset="2"/>
              <a:buChar char="§"/>
            </a:pPr>
            <a:r>
              <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rPr>
              <a:t>Asumarea de inițiative</a:t>
            </a:r>
            <a:r>
              <a:rPr lang="ro-RO" sz="1300" kern="100" noProof="0" dirty="0">
                <a:effectLst/>
                <a:latin typeface="Montserrat" panose="00000500000000000000" pitchFamily="2" charset="-18"/>
                <a:ea typeface="Aptos" panose="020B0004020202020204" pitchFamily="34" charset="0"/>
                <a:cs typeface="Times New Roman" panose="02020603050405020304" pitchFamily="18" charset="0"/>
              </a:rPr>
              <a:t> în dezvoltarea proiectelor și </a:t>
            </a:r>
            <a:r>
              <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rPr>
              <a:t>propunerea de idei </a:t>
            </a:r>
            <a:r>
              <a:rPr lang="ro-RO" sz="1300" kern="100" noProof="0" dirty="0">
                <a:effectLst/>
                <a:latin typeface="Montserrat" panose="00000500000000000000" pitchFamily="2" charset="-18"/>
                <a:ea typeface="Aptos" panose="020B0004020202020204" pitchFamily="34" charset="0"/>
                <a:cs typeface="Times New Roman" panose="02020603050405020304" pitchFamily="18" charset="0"/>
              </a:rPr>
              <a:t>inovatoare de cercetare în fiecare domeniu de specializare</a:t>
            </a:r>
          </a:p>
          <a:p>
            <a:pPr marL="285750" lvl="0" indent="-285750" algn="just">
              <a:lnSpc>
                <a:spcPct val="115000"/>
              </a:lnSpc>
              <a:buFont typeface="Wingdings" panose="05000000000000000000" pitchFamily="2" charset="2"/>
              <a:buChar char="§"/>
            </a:pPr>
            <a:r>
              <a:rPr lang="ro-RO" sz="1300" kern="100" noProof="0" dirty="0">
                <a:effectLst/>
                <a:latin typeface="Montserrat" panose="00000500000000000000" pitchFamily="2" charset="-18"/>
                <a:ea typeface="Aptos" panose="020B0004020202020204" pitchFamily="34" charset="0"/>
                <a:cs typeface="Times New Roman" panose="02020603050405020304" pitchFamily="18" charset="0"/>
              </a:rPr>
              <a:t>Depunerea de </a:t>
            </a:r>
            <a:r>
              <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rPr>
              <a:t>cereri pentru finanțare externă</a:t>
            </a:r>
          </a:p>
          <a:p>
            <a:pPr marL="285750" indent="-285750" algn="just">
              <a:lnSpc>
                <a:spcPct val="115000"/>
              </a:lnSpc>
              <a:buFont typeface="Wingdings" panose="05000000000000000000" pitchFamily="2" charset="2"/>
              <a:buChar char="§"/>
            </a:pPr>
            <a:r>
              <a:rPr lang="ro-RO" sz="1300" b="1" kern="100" dirty="0">
                <a:latin typeface="Montserrat" panose="00000500000000000000" pitchFamily="2" charset="-18"/>
                <a:ea typeface="Aptos" panose="020B0004020202020204" pitchFamily="34" charset="0"/>
                <a:cs typeface="Times New Roman" panose="02020603050405020304" pitchFamily="18" charset="0"/>
              </a:rPr>
              <a:t>Operaționalizarea Acordurilor de cooperare </a:t>
            </a:r>
            <a:r>
              <a:rPr lang="ro-RO" sz="1300" kern="100" dirty="0">
                <a:latin typeface="Montserrat" panose="00000500000000000000" pitchFamily="2" charset="-18"/>
                <a:ea typeface="Aptos" panose="020B0004020202020204" pitchFamily="34" charset="0"/>
                <a:cs typeface="Times New Roman" panose="02020603050405020304" pitchFamily="18" charset="0"/>
              </a:rPr>
              <a:t>semnate astfel încât să producă rezultate științifice comune</a:t>
            </a:r>
          </a:p>
          <a:p>
            <a:pPr marL="285750" indent="-285750" algn="just">
              <a:lnSpc>
                <a:spcPct val="115000"/>
              </a:lnSpc>
              <a:buFont typeface="Wingdings" panose="05000000000000000000" pitchFamily="2" charset="2"/>
              <a:buChar char="§"/>
            </a:pPr>
            <a:r>
              <a:rPr lang="ro-RO" sz="1300" b="1" kern="100" dirty="0">
                <a:latin typeface="Montserrat" panose="00000500000000000000" pitchFamily="2" charset="-18"/>
                <a:ea typeface="Aptos" panose="020B0004020202020204" pitchFamily="34" charset="0"/>
                <a:cs typeface="Times New Roman" panose="02020603050405020304" pitchFamily="18" charset="0"/>
              </a:rPr>
              <a:t>Participarea</a:t>
            </a:r>
            <a:r>
              <a:rPr lang="ro-RO" sz="1300" kern="100" dirty="0">
                <a:latin typeface="Montserrat" panose="00000500000000000000" pitchFamily="2" charset="-18"/>
                <a:ea typeface="Aptos" panose="020B0004020202020204" pitchFamily="34" charset="0"/>
                <a:cs typeface="Times New Roman" panose="02020603050405020304" pitchFamily="18" charset="0"/>
              </a:rPr>
              <a:t>/implicarea activă în acțiunile/evenimentele științifice </a:t>
            </a:r>
          </a:p>
          <a:p>
            <a:pPr marL="285750" indent="-285750" algn="just">
              <a:lnSpc>
                <a:spcPct val="115000"/>
              </a:lnSpc>
              <a:buFont typeface="Wingdings" panose="05000000000000000000" pitchFamily="2" charset="2"/>
              <a:buChar char="§"/>
            </a:pPr>
            <a:r>
              <a:rPr lang="ro-RO" sz="1300" b="1" kern="100" dirty="0">
                <a:latin typeface="Montserrat" panose="00000500000000000000" pitchFamily="2" charset="-18"/>
                <a:ea typeface="Aptos" panose="020B0004020202020204" pitchFamily="34" charset="0"/>
                <a:cs typeface="Times New Roman" panose="02020603050405020304" pitchFamily="18" charset="0"/>
              </a:rPr>
              <a:t>Extinderea </a:t>
            </a:r>
            <a:r>
              <a:rPr lang="ro-RO" sz="1300" kern="100" dirty="0">
                <a:latin typeface="Montserrat" panose="00000500000000000000" pitchFamily="2" charset="-18"/>
                <a:ea typeface="Aptos" panose="020B0004020202020204" pitchFamily="34" charset="0"/>
                <a:cs typeface="Times New Roman" panose="02020603050405020304" pitchFamily="18" charset="0"/>
              </a:rPr>
              <a:t>perspectivei internaționale</a:t>
            </a:r>
          </a:p>
          <a:p>
            <a:pPr marL="285750" indent="-285750" algn="just">
              <a:lnSpc>
                <a:spcPct val="115000"/>
              </a:lnSpc>
              <a:buFont typeface="Wingdings" panose="05000000000000000000" pitchFamily="2" charset="2"/>
              <a:buChar char="§"/>
            </a:pPr>
            <a:r>
              <a:rPr lang="ro-RO" sz="1300" b="1" kern="100" dirty="0">
                <a:latin typeface="Montserrat" panose="00000500000000000000" pitchFamily="2" charset="-18"/>
                <a:ea typeface="Aptos" panose="020B0004020202020204" pitchFamily="34" charset="0"/>
                <a:cs typeface="Times New Roman" panose="02020603050405020304" pitchFamily="18" charset="0"/>
              </a:rPr>
              <a:t>Îmbunătățirea/dinamizarea </a:t>
            </a:r>
            <a:r>
              <a:rPr lang="ro-RO" sz="1300" kern="100" dirty="0">
                <a:latin typeface="Montserrat" panose="00000500000000000000" pitchFamily="2" charset="-18"/>
                <a:ea typeface="Aptos" panose="020B0004020202020204" pitchFamily="34" charset="0"/>
                <a:cs typeface="Times New Roman" panose="02020603050405020304" pitchFamily="18" charset="0"/>
              </a:rPr>
              <a:t>modului de organizare și desfășurare a activităților în cadrul sectoarelor</a:t>
            </a:r>
          </a:p>
          <a:p>
            <a:pPr algn="just">
              <a:lnSpc>
                <a:spcPct val="115000"/>
              </a:lnSpc>
            </a:pPr>
            <a:r>
              <a:rPr lang="ro-RO" sz="1300" b="1" kern="100" dirty="0">
                <a:solidFill>
                  <a:srgbClr val="FF0000"/>
                </a:solidFill>
                <a:latin typeface="Montserrat" panose="00000500000000000000" pitchFamily="2" charset="-18"/>
                <a:ea typeface="Aptos" panose="020B0004020202020204" pitchFamily="34" charset="0"/>
                <a:cs typeface="Times New Roman" panose="02020603050405020304" pitchFamily="18" charset="0"/>
              </a:rPr>
              <a:t>II. PE PLAN ADMINISTRATIV</a:t>
            </a:r>
          </a:p>
          <a:p>
            <a:pPr marL="285750" lvl="0" indent="-285750" algn="just">
              <a:lnSpc>
                <a:spcPct val="115000"/>
              </a:lnSpc>
              <a:buFont typeface="Wingdings" panose="05000000000000000000" pitchFamily="2" charset="2"/>
              <a:buChar char="§"/>
            </a:pPr>
            <a:r>
              <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rPr>
              <a:t>Aderarea </a:t>
            </a:r>
            <a:r>
              <a:rPr lang="ro-RO" sz="1300" kern="100" noProof="0" dirty="0">
                <a:effectLst/>
                <a:latin typeface="Montserrat" panose="00000500000000000000" pitchFamily="2" charset="-18"/>
                <a:ea typeface="Aptos" panose="020B0004020202020204" pitchFamily="34" charset="0"/>
                <a:cs typeface="Times New Roman" panose="02020603050405020304" pitchFamily="18" charset="0"/>
              </a:rPr>
              <a:t>la Carta Europeană a Cercetătorilor</a:t>
            </a:r>
          </a:p>
          <a:p>
            <a:pPr marL="285750" lvl="0" indent="-285750" algn="just">
              <a:lnSpc>
                <a:spcPct val="115000"/>
              </a:lnSpc>
              <a:buFont typeface="Wingdings" panose="05000000000000000000" pitchFamily="2" charset="2"/>
              <a:buChar char="§"/>
            </a:pPr>
            <a:r>
              <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rPr>
              <a:t>Înființarea </a:t>
            </a:r>
            <a:r>
              <a:rPr lang="ro-RO" sz="1300" kern="100" noProof="0" dirty="0">
                <a:effectLst/>
                <a:latin typeface="Montserrat" panose="00000500000000000000" pitchFamily="2" charset="-18"/>
                <a:ea typeface="Aptos" panose="020B0004020202020204" pitchFamily="34" charset="0"/>
                <a:cs typeface="Times New Roman" panose="02020603050405020304" pitchFamily="18" charset="0"/>
              </a:rPr>
              <a:t>unui Consiliu științific consultativ</a:t>
            </a:r>
          </a:p>
          <a:p>
            <a:pPr marL="285750" lvl="0" indent="-285750" algn="just">
              <a:lnSpc>
                <a:spcPct val="115000"/>
              </a:lnSpc>
              <a:buFont typeface="Wingdings" panose="05000000000000000000" pitchFamily="2" charset="2"/>
              <a:buChar char="§"/>
            </a:pPr>
            <a:r>
              <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rPr>
              <a:t>Crearea </a:t>
            </a:r>
            <a:r>
              <a:rPr lang="ro-RO" sz="1300" kern="100" noProof="0" dirty="0">
                <a:effectLst/>
                <a:latin typeface="Montserrat" panose="00000500000000000000" pitchFamily="2" charset="-18"/>
                <a:ea typeface="Aptos" panose="020B0004020202020204" pitchFamily="34" charset="0"/>
                <a:cs typeface="Times New Roman" panose="02020603050405020304" pitchFamily="18" charset="0"/>
              </a:rPr>
              <a:t>unei structuri colegiale cu rol de identificare a oportunităților de finanțare pentru posibile proiecte de cercetare</a:t>
            </a:r>
          </a:p>
          <a:p>
            <a:pPr marL="285750" lvl="0" indent="-285750" algn="just">
              <a:lnSpc>
                <a:spcPct val="115000"/>
              </a:lnSpc>
              <a:buFont typeface="Wingdings" panose="05000000000000000000" pitchFamily="2" charset="2"/>
              <a:buChar char="§"/>
            </a:pPr>
            <a:r>
              <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rPr>
              <a:t>Modernizarea Bibliotecii ICJ</a:t>
            </a:r>
            <a:r>
              <a:rPr lang="ro-RO" sz="1300" kern="100" noProof="0" dirty="0">
                <a:effectLst/>
                <a:latin typeface="Montserrat" panose="00000500000000000000" pitchFamily="2" charset="-18"/>
                <a:ea typeface="Aptos" panose="020B0004020202020204" pitchFamily="34" charset="0"/>
                <a:cs typeface="Times New Roman" panose="02020603050405020304" pitchFamily="18" charset="0"/>
              </a:rPr>
              <a:t> într-o structură funcțională </a:t>
            </a:r>
          </a:p>
          <a:p>
            <a:pPr marL="285750" lvl="0" indent="-285750" algn="just">
              <a:lnSpc>
                <a:spcPct val="115000"/>
              </a:lnSpc>
              <a:buFont typeface="Wingdings" panose="05000000000000000000" pitchFamily="2" charset="2"/>
              <a:buChar char="§"/>
            </a:pPr>
            <a:r>
              <a:rPr lang="ro-RO" sz="1300" b="1" kern="100" noProof="0" dirty="0" err="1">
                <a:effectLst/>
                <a:latin typeface="Montserrat" panose="00000500000000000000" pitchFamily="2" charset="-18"/>
                <a:ea typeface="Aptos" panose="020B0004020202020204" pitchFamily="34" charset="0"/>
                <a:cs typeface="Times New Roman" panose="02020603050405020304" pitchFamily="18" charset="0"/>
              </a:rPr>
              <a:t>Prioritizarea</a:t>
            </a:r>
            <a:r>
              <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rPr>
              <a:t> profesională a activităților desfășurate </a:t>
            </a:r>
            <a:r>
              <a:rPr lang="ro-RO" sz="1300" kern="100" noProof="0" dirty="0">
                <a:effectLst/>
                <a:latin typeface="Montserrat" panose="00000500000000000000" pitchFamily="2" charset="-18"/>
                <a:ea typeface="Aptos" panose="020B0004020202020204" pitchFamily="34" charset="0"/>
                <a:cs typeface="Times New Roman" panose="02020603050405020304" pitchFamily="18" charset="0"/>
              </a:rPr>
              <a:t>în cadrul Institutului</a:t>
            </a:r>
          </a:p>
          <a:p>
            <a:pPr marL="285750" indent="-285750" algn="just">
              <a:lnSpc>
                <a:spcPct val="115000"/>
              </a:lnSpc>
              <a:buFont typeface="Wingdings" panose="05000000000000000000" pitchFamily="2" charset="2"/>
              <a:buChar char="§"/>
            </a:pPr>
            <a:r>
              <a:rPr lang="ro-RO" sz="1300" b="1" kern="100" dirty="0">
                <a:latin typeface="Montserrat" panose="00000500000000000000" pitchFamily="2" charset="-18"/>
                <a:ea typeface="Aptos" panose="020B0004020202020204" pitchFamily="34" charset="0"/>
                <a:cs typeface="Times New Roman" panose="02020603050405020304" pitchFamily="18" charset="0"/>
              </a:rPr>
              <a:t>Consolidarea în cadrul ICJ a unei relații profesionale stabile</a:t>
            </a:r>
            <a:r>
              <a:rPr lang="ro-RO" sz="1300" kern="100" dirty="0">
                <a:latin typeface="Montserrat" panose="00000500000000000000" pitchFamily="2" charset="-18"/>
                <a:ea typeface="Aptos" panose="020B0004020202020204" pitchFamily="34" charset="0"/>
                <a:cs typeface="Times New Roman" panose="02020603050405020304" pitchFamily="18" charset="0"/>
              </a:rPr>
              <a:t>, nu secundare sau ocazionale</a:t>
            </a:r>
          </a:p>
          <a:p>
            <a:pPr marL="285750" indent="-285750" algn="just">
              <a:lnSpc>
                <a:spcPct val="115000"/>
              </a:lnSpc>
              <a:buFont typeface="Wingdings" panose="05000000000000000000" pitchFamily="2" charset="2"/>
              <a:buChar char="§"/>
            </a:pPr>
            <a:r>
              <a:rPr lang="ro-RO" sz="1300" b="1" kern="100" dirty="0">
                <a:latin typeface="Montserrat" panose="00000500000000000000" pitchFamily="2" charset="-18"/>
                <a:ea typeface="Aptos" panose="020B0004020202020204" pitchFamily="34" charset="0"/>
                <a:cs typeface="Times New Roman" panose="02020603050405020304" pitchFamily="18" charset="0"/>
              </a:rPr>
              <a:t>Îmbunătățirea </a:t>
            </a:r>
            <a:r>
              <a:rPr lang="ro-RO" sz="1300" kern="100" dirty="0">
                <a:latin typeface="Montserrat" panose="00000500000000000000" pitchFamily="2" charset="-18"/>
                <a:ea typeface="Aptos" panose="020B0004020202020204" pitchFamily="34" charset="0"/>
                <a:cs typeface="Times New Roman" panose="02020603050405020304" pitchFamily="18" charset="0"/>
              </a:rPr>
              <a:t>colaborării interdepartamentale</a:t>
            </a:r>
          </a:p>
          <a:p>
            <a:pPr marL="285750" indent="-285750" algn="just">
              <a:lnSpc>
                <a:spcPct val="115000"/>
              </a:lnSpc>
              <a:buFont typeface="Wingdings" panose="05000000000000000000" pitchFamily="2" charset="2"/>
              <a:buChar char="§"/>
            </a:pPr>
            <a:r>
              <a:rPr lang="ro-RO" sz="1300" b="1" kern="100" dirty="0">
                <a:latin typeface="Montserrat" panose="00000500000000000000" pitchFamily="2" charset="-18"/>
                <a:ea typeface="Aptos" panose="020B0004020202020204" pitchFamily="34" charset="0"/>
                <a:cs typeface="Times New Roman" panose="02020603050405020304" pitchFamily="18" charset="0"/>
              </a:rPr>
              <a:t>Creșterea </a:t>
            </a:r>
            <a:r>
              <a:rPr lang="ro-RO" sz="1300" kern="100" dirty="0">
                <a:latin typeface="Montserrat" panose="00000500000000000000" pitchFamily="2" charset="-18"/>
                <a:ea typeface="Aptos" panose="020B0004020202020204" pitchFamily="34" charset="0"/>
                <a:cs typeface="Times New Roman" panose="02020603050405020304" pitchFamily="18" charset="0"/>
              </a:rPr>
              <a:t>implicării active în activități, inclusiv de ordin administrativ</a:t>
            </a:r>
          </a:p>
          <a:p>
            <a:pPr marL="285750" lvl="0" indent="-285750" algn="just">
              <a:lnSpc>
                <a:spcPct val="115000"/>
              </a:lnSpc>
              <a:buFont typeface="Wingdings" panose="05000000000000000000" pitchFamily="2" charset="2"/>
              <a:buChar char="§"/>
            </a:pPr>
            <a:r>
              <a:rPr lang="ro-RO" sz="1300" b="1" kern="100" dirty="0">
                <a:latin typeface="Montserrat" panose="00000500000000000000" pitchFamily="2" charset="-18"/>
                <a:ea typeface="Aptos" panose="020B0004020202020204" pitchFamily="34" charset="0"/>
                <a:cs typeface="Times New Roman" panose="02020603050405020304" pitchFamily="18" charset="0"/>
              </a:rPr>
              <a:t>Respectarea </a:t>
            </a:r>
            <a:r>
              <a:rPr lang="ro-RO" sz="1300" kern="100" dirty="0">
                <a:latin typeface="Montserrat" panose="00000500000000000000" pitchFamily="2" charset="-18"/>
                <a:ea typeface="Aptos" panose="020B0004020202020204" pitchFamily="34" charset="0"/>
                <a:cs typeface="Times New Roman" panose="02020603050405020304" pitchFamily="18" charset="0"/>
              </a:rPr>
              <a:t>măsurilor și termenelor cu caracter administrativ</a:t>
            </a:r>
          </a:p>
          <a:p>
            <a:pPr lvl="0" algn="just">
              <a:lnSpc>
                <a:spcPct val="115000"/>
              </a:lnSpc>
            </a:pPr>
            <a:r>
              <a:rPr lang="ro-RO" sz="1300" b="1" kern="100" noProof="0" dirty="0">
                <a:solidFill>
                  <a:srgbClr val="FF0000"/>
                </a:solidFill>
                <a:effectLst/>
                <a:latin typeface="Montserrat" panose="00000500000000000000" pitchFamily="2" charset="-18"/>
                <a:ea typeface="Aptos" panose="020B0004020202020204" pitchFamily="34" charset="0"/>
                <a:cs typeface="Times New Roman" panose="02020603050405020304" pitchFamily="18" charset="0"/>
              </a:rPr>
              <a:t>III. PE PLAN INTERUMAN</a:t>
            </a:r>
          </a:p>
          <a:p>
            <a:pPr marL="285750" lvl="0" indent="-285750" algn="just">
              <a:lnSpc>
                <a:spcPct val="115000"/>
              </a:lnSpc>
              <a:buFont typeface="Wingdings" panose="05000000000000000000" pitchFamily="2" charset="2"/>
              <a:buChar char="§"/>
            </a:pPr>
            <a:r>
              <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rPr>
              <a:t>Întărirea coeziunii interne</a:t>
            </a:r>
          </a:p>
          <a:p>
            <a:pPr marL="285750" lvl="0" indent="-285750" algn="just">
              <a:lnSpc>
                <a:spcPct val="115000"/>
              </a:lnSpc>
              <a:buFont typeface="Wingdings" panose="05000000000000000000" pitchFamily="2" charset="2"/>
              <a:buChar char="§"/>
            </a:pPr>
            <a:endPar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endParaRPr>
          </a:p>
          <a:p>
            <a:pPr lvl="0" algn="just">
              <a:lnSpc>
                <a:spcPct val="115000"/>
              </a:lnSpc>
            </a:pPr>
            <a:endPar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endParaRPr>
          </a:p>
          <a:p>
            <a:pPr lvl="0" algn="just">
              <a:lnSpc>
                <a:spcPct val="115000"/>
              </a:lnSpc>
            </a:pPr>
            <a:endParaRPr lang="ro-RO" sz="1300" b="1" kern="100" noProof="0" dirty="0">
              <a:effectLst/>
              <a:latin typeface="Montserrat" panose="00000500000000000000" pitchFamily="2" charset="-18"/>
              <a:ea typeface="Aptos" panose="020B0004020202020204" pitchFamily="34" charset="0"/>
              <a:cs typeface="Times New Roman" panose="02020603050405020304" pitchFamily="18" charset="0"/>
            </a:endParaRPr>
          </a:p>
        </p:txBody>
      </p:sp>
      <p:pic>
        <p:nvPicPr>
          <p:cNvPr id="4" name="Imagine 3" descr="O imagine care conține îmbrăcăminte, Dans, om, încălțăminte">
            <a:extLst>
              <a:ext uri="{FF2B5EF4-FFF2-40B4-BE49-F238E27FC236}">
                <a16:creationId xmlns:a16="http://schemas.microsoft.com/office/drawing/2014/main" id="{62A42B2D-9529-A3C8-A1E4-FEC5BF5E5B1F}"/>
              </a:ext>
            </a:extLst>
          </p:cNvPr>
          <p:cNvPicPr>
            <a:picLocks noChangeAspect="1"/>
          </p:cNvPicPr>
          <p:nvPr/>
        </p:nvPicPr>
        <p:blipFill>
          <a:blip r:embed="rId3"/>
          <a:stretch>
            <a:fillRect/>
          </a:stretch>
        </p:blipFill>
        <p:spPr>
          <a:xfrm>
            <a:off x="203077" y="314223"/>
            <a:ext cx="4497055" cy="4643718"/>
          </a:xfrm>
          <a:prstGeom prst="rect">
            <a:avLst/>
          </a:prstGeom>
        </p:spPr>
      </p:pic>
    </p:spTree>
    <p:extLst>
      <p:ext uri="{BB962C8B-B14F-4D97-AF65-F5344CB8AC3E}">
        <p14:creationId xmlns:p14="http://schemas.microsoft.com/office/powerpoint/2010/main" val="4142869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ctrTitle"/>
          </p:nvPr>
        </p:nvSpPr>
        <p:spPr>
          <a:xfrm>
            <a:off x="5745193" y="4018493"/>
            <a:ext cx="6017450" cy="1524735"/>
          </a:xfrm>
        </p:spPr>
        <p:txBody>
          <a:bodyPr/>
          <a:lstStyle/>
          <a:p>
            <a:r>
              <a:rPr lang="ro-RO" sz="5400" b="1" noProof="0" dirty="0">
                <a:solidFill>
                  <a:schemeClr val="bg1"/>
                </a:solidFill>
                <a:latin typeface="Montserrat" panose="00000500000000000000" pitchFamily="2" charset="-18"/>
                <a:ea typeface="Calibri Light" panose="020F0302020204030204" pitchFamily="34" charset="0"/>
                <a:cs typeface="Calibri Light" panose="020F0302020204030204" pitchFamily="34" charset="0"/>
              </a:rPr>
              <a:t>Vă Mulțumim!</a:t>
            </a:r>
          </a:p>
        </p:txBody>
      </p:sp>
      <p:pic>
        <p:nvPicPr>
          <p:cNvPr id="4" name="Imagine 3" descr="O imagine care conține simbol, text, Font, siglă&#10;&#10;Conținutul generat de inteligența artificială poate fi incorect.">
            <a:extLst>
              <a:ext uri="{FF2B5EF4-FFF2-40B4-BE49-F238E27FC236}">
                <a16:creationId xmlns:a16="http://schemas.microsoft.com/office/drawing/2014/main" id="{4986BE70-2061-70D2-C219-CC29892A5B61}"/>
              </a:ext>
            </a:extLst>
          </p:cNvPr>
          <p:cNvPicPr>
            <a:picLocks noChangeAspect="1"/>
          </p:cNvPicPr>
          <p:nvPr/>
        </p:nvPicPr>
        <p:blipFill>
          <a:blip r:embed="rId2"/>
          <a:stretch>
            <a:fillRect/>
          </a:stretch>
        </p:blipFill>
        <p:spPr>
          <a:xfrm>
            <a:off x="1518523" y="1490318"/>
            <a:ext cx="3712771" cy="3712771"/>
          </a:xfrm>
          <a:prstGeom prst="rect">
            <a:avLst/>
          </a:prstGeom>
        </p:spPr>
      </p:pic>
      <p:sp>
        <p:nvSpPr>
          <p:cNvPr id="5" name="Footer Placeholder 4">
            <a:extLst>
              <a:ext uri="{FF2B5EF4-FFF2-40B4-BE49-F238E27FC236}">
                <a16:creationId xmlns:a16="http://schemas.microsoft.com/office/drawing/2014/main" id="{DEC2071F-7283-CF5D-F5E5-BCB96A991EB9}"/>
              </a:ext>
            </a:extLst>
          </p:cNvPr>
          <p:cNvSpPr>
            <a:spLocks noGrp="1"/>
          </p:cNvSpPr>
          <p:nvPr>
            <p:ph type="ftr" sz="quarter" idx="11"/>
          </p:nvPr>
        </p:nvSpPr>
        <p:spPr>
          <a:xfrm>
            <a:off x="10487634" y="6275621"/>
            <a:ext cx="1275009" cy="365125"/>
          </a:xfrm>
        </p:spPr>
        <p:txBody>
          <a:bodyPr/>
          <a:lstStyle/>
          <a:p>
            <a:r>
              <a:rPr lang="ro-RO" sz="3200" noProof="0" dirty="0">
                <a:solidFill>
                  <a:schemeClr val="bg1"/>
                </a:solidFill>
                <a:latin typeface="Montserrat" panose="00000500000000000000" pitchFamily="2" charset="-18"/>
              </a:rPr>
              <a:t>icj.ro</a:t>
            </a:r>
          </a:p>
        </p:txBody>
      </p:sp>
    </p:spTree>
    <p:extLst>
      <p:ext uri="{BB962C8B-B14F-4D97-AF65-F5344CB8AC3E}">
        <p14:creationId xmlns:p14="http://schemas.microsoft.com/office/powerpoint/2010/main" val="24364939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F6969-BE63-EA38-8CD2-8FA4021676AF}"/>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C4069CFC-C0E6-EDCE-58C7-AD10FDA6DBB0}"/>
              </a:ext>
            </a:extLst>
          </p:cNvPr>
          <p:cNvSpPr txBox="1">
            <a:spLocks/>
          </p:cNvSpPr>
          <p:nvPr/>
        </p:nvSpPr>
        <p:spPr>
          <a:xfrm>
            <a:off x="4661647" y="1894769"/>
            <a:ext cx="7216029" cy="306846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lnSpc>
                <a:spcPct val="120000"/>
              </a:lnSpc>
            </a:pPr>
            <a:r>
              <a:rPr lang="ro-RO" sz="4000" b="1" noProof="0" dirty="0">
                <a:solidFill>
                  <a:schemeClr val="accent2"/>
                </a:solidFill>
                <a:latin typeface="Montserrat" panose="00000500000000000000" pitchFamily="2" charset="-18"/>
              </a:rPr>
              <a:t>II</a:t>
            </a:r>
          </a:p>
          <a:p>
            <a:pPr algn="ctr">
              <a:lnSpc>
                <a:spcPct val="120000"/>
              </a:lnSpc>
            </a:pPr>
            <a:endParaRPr lang="ro-RO" sz="4000" b="1" noProof="0" dirty="0">
              <a:solidFill>
                <a:schemeClr val="accent2"/>
              </a:solidFill>
              <a:latin typeface="Montserrat" panose="00000500000000000000" pitchFamily="2" charset="-18"/>
            </a:endParaRPr>
          </a:p>
          <a:p>
            <a:pPr algn="ctr">
              <a:lnSpc>
                <a:spcPct val="120000"/>
              </a:lnSpc>
            </a:pPr>
            <a:r>
              <a:rPr lang="ro-RO" sz="4000" b="1" noProof="0" dirty="0">
                <a:solidFill>
                  <a:schemeClr val="accent2"/>
                </a:solidFill>
                <a:latin typeface="Montserrat" panose="00000500000000000000" pitchFamily="2" charset="-18"/>
              </a:rPr>
              <a:t>TEMELE DE CERCETARE PENTRU ANUL 2025</a:t>
            </a:r>
          </a:p>
        </p:txBody>
      </p:sp>
    </p:spTree>
    <p:extLst>
      <p:ext uri="{BB962C8B-B14F-4D97-AF65-F5344CB8AC3E}">
        <p14:creationId xmlns:p14="http://schemas.microsoft.com/office/powerpoint/2010/main" val="91280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48F53-5531-CDFE-D1CC-BDF899809AEF}"/>
            </a:ext>
          </a:extLst>
        </p:cNvPr>
        <p:cNvGrpSpPr/>
        <p:nvPr/>
      </p:nvGrpSpPr>
      <p:grpSpPr>
        <a:xfrm>
          <a:off x="0" y="0"/>
          <a:ext cx="0" cy="0"/>
          <a:chOff x="0" y="0"/>
          <a:chExt cx="0" cy="0"/>
        </a:xfrm>
      </p:grpSpPr>
      <p:pic>
        <p:nvPicPr>
          <p:cNvPr id="8" name="Imagine 7" descr="O imagine care conține îmbrăcăminte, încălțăminte, ilustrație, desen animat">
            <a:extLst>
              <a:ext uri="{FF2B5EF4-FFF2-40B4-BE49-F238E27FC236}">
                <a16:creationId xmlns:a16="http://schemas.microsoft.com/office/drawing/2014/main" id="{C72EDBF1-05E4-BC2A-BEA8-489137C0BE70}"/>
              </a:ext>
            </a:extLst>
          </p:cNvPr>
          <p:cNvPicPr>
            <a:picLocks noChangeAspect="1"/>
          </p:cNvPicPr>
          <p:nvPr/>
        </p:nvPicPr>
        <p:blipFill>
          <a:blip r:embed="rId3"/>
          <a:stretch>
            <a:fillRect/>
          </a:stretch>
        </p:blipFill>
        <p:spPr>
          <a:xfrm>
            <a:off x="-798801" y="643428"/>
            <a:ext cx="5870375" cy="5870375"/>
          </a:xfrm>
          <a:prstGeom prst="rect">
            <a:avLst/>
          </a:prstGeom>
        </p:spPr>
      </p:pic>
      <p:graphicFrame>
        <p:nvGraphicFramePr>
          <p:cNvPr id="5" name="Tabel 4">
            <a:extLst>
              <a:ext uri="{FF2B5EF4-FFF2-40B4-BE49-F238E27FC236}">
                <a16:creationId xmlns:a16="http://schemas.microsoft.com/office/drawing/2014/main" id="{4322AB42-FCFD-58D8-810B-BACFB97F35CD}"/>
              </a:ext>
            </a:extLst>
          </p:cNvPr>
          <p:cNvGraphicFramePr>
            <a:graphicFrameLocks noGrp="1"/>
          </p:cNvGraphicFramePr>
          <p:nvPr>
            <p:extLst>
              <p:ext uri="{D42A27DB-BD31-4B8C-83A1-F6EECF244321}">
                <p14:modId xmlns:p14="http://schemas.microsoft.com/office/powerpoint/2010/main" val="65370267"/>
              </p:ext>
            </p:extLst>
          </p:nvPr>
        </p:nvGraphicFramePr>
        <p:xfrm>
          <a:off x="3256156" y="789668"/>
          <a:ext cx="8552985" cy="5895804"/>
        </p:xfrm>
        <a:graphic>
          <a:graphicData uri="http://schemas.openxmlformats.org/drawingml/2006/table">
            <a:tbl>
              <a:tblPr>
                <a:tableStyleId>{B301B821-A1FF-4177-AEE7-76D212191A09}</a:tableStyleId>
              </a:tblPr>
              <a:tblGrid>
                <a:gridCol w="3172479">
                  <a:extLst>
                    <a:ext uri="{9D8B030D-6E8A-4147-A177-3AD203B41FA5}">
                      <a16:colId xmlns:a16="http://schemas.microsoft.com/office/drawing/2014/main" val="1815862013"/>
                    </a:ext>
                  </a:extLst>
                </a:gridCol>
                <a:gridCol w="5380506">
                  <a:extLst>
                    <a:ext uri="{9D8B030D-6E8A-4147-A177-3AD203B41FA5}">
                      <a16:colId xmlns:a16="http://schemas.microsoft.com/office/drawing/2014/main" val="2734384040"/>
                    </a:ext>
                  </a:extLst>
                </a:gridCol>
              </a:tblGrid>
              <a:tr h="94766">
                <a:tc>
                  <a:txBody>
                    <a:bodyPr/>
                    <a:lstStyle/>
                    <a:p>
                      <a:pPr algn="l">
                        <a:buNone/>
                      </a:pPr>
                      <a:r>
                        <a:rPr lang="ro-RO" sz="1400" b="1" noProof="0" dirty="0">
                          <a:solidFill>
                            <a:srgbClr val="B0834D"/>
                          </a:solidFill>
                          <a:effectLst/>
                          <a:latin typeface="Montserrat" panose="00000500000000000000" pitchFamily="2" charset="-18"/>
                        </a:rPr>
                        <a:t>Cercetător titular</a:t>
                      </a:r>
                      <a:endParaRPr lang="ro-RO" sz="1400" noProof="0" dirty="0">
                        <a:solidFill>
                          <a:srgbClr val="B0834D"/>
                        </a:solidFill>
                        <a:effectLst/>
                        <a:latin typeface="Montserrat" panose="00000500000000000000" pitchFamily="2" charset="-18"/>
                      </a:endParaRPr>
                    </a:p>
                  </a:txBody>
                  <a:tcPr marL="6867" marR="6867" marT="10301" marB="10301" anchor="ctr"/>
                </a:tc>
                <a:tc>
                  <a:txBody>
                    <a:bodyPr/>
                    <a:lstStyle/>
                    <a:p>
                      <a:pPr algn="l">
                        <a:buNone/>
                      </a:pPr>
                      <a:r>
                        <a:rPr lang="ro-RO" sz="1400" b="1" noProof="0" dirty="0">
                          <a:solidFill>
                            <a:srgbClr val="B0834D"/>
                          </a:solidFill>
                          <a:effectLst/>
                          <a:latin typeface="Montserrat" panose="00000500000000000000" pitchFamily="2" charset="-18"/>
                        </a:rPr>
                        <a:t>Seminar de cercetare</a:t>
                      </a:r>
                      <a:endParaRPr lang="ro-RO" sz="1400" noProof="0" dirty="0">
                        <a:solidFill>
                          <a:srgbClr val="B0834D"/>
                        </a:solidFill>
                        <a:effectLst/>
                        <a:latin typeface="Montserrat" panose="00000500000000000000" pitchFamily="2" charset="-18"/>
                      </a:endParaRPr>
                    </a:p>
                  </a:txBody>
                  <a:tcPr marL="6867" marR="6867" marT="10301" marB="10301" anchor="ctr"/>
                </a:tc>
                <a:extLst>
                  <a:ext uri="{0D108BD9-81ED-4DB2-BD59-A6C34878D82A}">
                    <a16:rowId xmlns:a16="http://schemas.microsoft.com/office/drawing/2014/main" val="340534169"/>
                  </a:ext>
                </a:extLst>
              </a:tr>
              <a:tr h="354341">
                <a:tc>
                  <a:txBody>
                    <a:bodyPr/>
                    <a:lstStyle/>
                    <a:p>
                      <a:pPr algn="l">
                        <a:buNone/>
                      </a:pPr>
                      <a:r>
                        <a:rPr lang="ro-RO" sz="1100" b="1" noProof="0" dirty="0">
                          <a:effectLst/>
                          <a:latin typeface="Montserrat" panose="00000500000000000000" pitchFamily="2" charset="-18"/>
                        </a:rPr>
                        <a:t>CSI, Dr. Raluca DIMITRIU</a:t>
                      </a:r>
                      <a:endParaRPr lang="ro-RO" sz="1100" noProof="0" dirty="0">
                        <a:effectLst/>
                        <a:latin typeface="Montserrat" panose="00000500000000000000" pitchFamily="2" charset="-18"/>
                      </a:endParaRPr>
                    </a:p>
                  </a:txBody>
                  <a:tcPr marL="6867" marR="6867" marT="10301" marB="10301" anchor="ctr"/>
                </a:tc>
                <a:tc>
                  <a:txBody>
                    <a:bodyPr/>
                    <a:lstStyle/>
                    <a:p>
                      <a:pPr algn="l">
                        <a:buNone/>
                      </a:pPr>
                      <a:r>
                        <a:rPr lang="ro-RO" sz="1100" noProof="0" dirty="0">
                          <a:effectLst/>
                          <a:latin typeface="Montserrat" panose="00000500000000000000" pitchFamily="2" charset="-18"/>
                        </a:rPr>
                        <a:t>Buna credință în dreptul muncii: explorarea unui concept marginalizat. Reflecții teoretice și interpretări jurisprudențiale restrictive</a:t>
                      </a:r>
                    </a:p>
                  </a:txBody>
                  <a:tcPr marL="6867" marR="6867" marT="10301" marB="10301" anchor="ctr"/>
                </a:tc>
                <a:extLst>
                  <a:ext uri="{0D108BD9-81ED-4DB2-BD59-A6C34878D82A}">
                    <a16:rowId xmlns:a16="http://schemas.microsoft.com/office/drawing/2014/main" val="2865713822"/>
                  </a:ext>
                </a:extLst>
              </a:tr>
              <a:tr h="150552">
                <a:tc>
                  <a:txBody>
                    <a:bodyPr/>
                    <a:lstStyle/>
                    <a:p>
                      <a:pPr algn="l">
                        <a:buNone/>
                      </a:pPr>
                      <a:r>
                        <a:rPr lang="ro-RO" sz="1100" b="1" noProof="0" dirty="0">
                          <a:effectLst/>
                          <a:latin typeface="Montserrat" panose="00000500000000000000" pitchFamily="2" charset="-18"/>
                        </a:rPr>
                        <a:t>CSI, Dr. Dana TOFAN</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Impactul activității de guvernare administrare asupra Codului administrativ</a:t>
                      </a:r>
                    </a:p>
                  </a:txBody>
                  <a:tcPr marL="6867" marR="6867" marT="10301" marB="10301" anchor="ctr"/>
                </a:tc>
                <a:extLst>
                  <a:ext uri="{0D108BD9-81ED-4DB2-BD59-A6C34878D82A}">
                    <a16:rowId xmlns:a16="http://schemas.microsoft.com/office/drawing/2014/main" val="246964669"/>
                  </a:ext>
                </a:extLst>
              </a:tr>
              <a:tr h="280177">
                <a:tc>
                  <a:txBody>
                    <a:bodyPr/>
                    <a:lstStyle/>
                    <a:p>
                      <a:pPr algn="l" fontAlgn="ctr">
                        <a:buNone/>
                      </a:pPr>
                      <a:r>
                        <a:rPr lang="ro-RO" sz="1100" b="1" noProof="0" dirty="0">
                          <a:effectLst/>
                          <a:latin typeface="Montserrat" panose="00000500000000000000" pitchFamily="2" charset="-18"/>
                        </a:rPr>
                        <a:t>CSI, Dr. Daniel Mihail ȘANDRU</a:t>
                      </a:r>
                      <a:endParaRPr lang="ro-RO" sz="1100" noProof="0" dirty="0">
                        <a:effectLst/>
                        <a:latin typeface="Montserrat" panose="00000500000000000000" pitchFamily="2" charset="-18"/>
                      </a:endParaRPr>
                    </a:p>
                  </a:txBody>
                  <a:tcPr marL="6867" marR="6867" marT="10301" marB="10301" anchor="ctr"/>
                </a:tc>
                <a:tc>
                  <a:txBody>
                    <a:bodyPr/>
                    <a:lstStyle/>
                    <a:p>
                      <a:pPr algn="l">
                        <a:buNone/>
                      </a:pPr>
                      <a:r>
                        <a:rPr lang="ro-RO" sz="1100" noProof="0" dirty="0">
                          <a:effectLst/>
                          <a:latin typeface="Montserrat" panose="00000500000000000000" pitchFamily="2" charset="-18"/>
                        </a:rPr>
                        <a:t>Dinamica legislativă și realitatea juridică în domeniul protecției datelor și al noilor tehnologii</a:t>
                      </a:r>
                    </a:p>
                  </a:txBody>
                  <a:tcPr marL="6867" marR="6867" marT="10301" marB="10301" anchor="ctr"/>
                </a:tc>
                <a:extLst>
                  <a:ext uri="{0D108BD9-81ED-4DB2-BD59-A6C34878D82A}">
                    <a16:rowId xmlns:a16="http://schemas.microsoft.com/office/drawing/2014/main" val="2003762978"/>
                  </a:ext>
                </a:extLst>
              </a:tr>
              <a:tr h="317259">
                <a:tc>
                  <a:txBody>
                    <a:bodyPr/>
                    <a:lstStyle/>
                    <a:p>
                      <a:pPr algn="l">
                        <a:buNone/>
                      </a:pPr>
                      <a:r>
                        <a:rPr lang="ro-RO" sz="1100" b="1" noProof="0" dirty="0">
                          <a:effectLst/>
                          <a:latin typeface="Montserrat" panose="00000500000000000000" pitchFamily="2" charset="-18"/>
                        </a:rPr>
                        <a:t>CSI, Dr. Mihaela TOFAN</a:t>
                      </a:r>
                      <a:endParaRPr lang="ro-RO" sz="1100" noProof="0" dirty="0">
                        <a:effectLst/>
                        <a:latin typeface="Montserrat" panose="00000500000000000000" pitchFamily="2" charset="-18"/>
                      </a:endParaRPr>
                    </a:p>
                  </a:txBody>
                  <a:tcPr marL="6867" marR="6867" marT="10301" marB="10301" anchor="ctr"/>
                </a:tc>
                <a:tc>
                  <a:txBody>
                    <a:bodyPr/>
                    <a:lstStyle/>
                    <a:p>
                      <a:pPr algn="l">
                        <a:buNone/>
                      </a:pPr>
                      <a:r>
                        <a:rPr lang="ro-RO" sz="1100" noProof="0" dirty="0">
                          <a:effectLst/>
                          <a:latin typeface="Montserrat" panose="00000500000000000000" pitchFamily="2" charset="-18"/>
                        </a:rPr>
                        <a:t>Perspective teoretice și practice actuale asupra interferențelor dintre normele dreptului privat și dreptul fiscal</a:t>
                      </a:r>
                    </a:p>
                  </a:txBody>
                  <a:tcPr marL="6867" marR="6867" marT="10301" marB="10301" anchor="ctr"/>
                </a:tc>
                <a:extLst>
                  <a:ext uri="{0D108BD9-81ED-4DB2-BD59-A6C34878D82A}">
                    <a16:rowId xmlns:a16="http://schemas.microsoft.com/office/drawing/2014/main" val="1401415117"/>
                  </a:ext>
                </a:extLst>
              </a:tr>
              <a:tr h="227686">
                <a:tc>
                  <a:txBody>
                    <a:bodyPr/>
                    <a:lstStyle/>
                    <a:p>
                      <a:pPr algn="l">
                        <a:buNone/>
                      </a:pPr>
                      <a:r>
                        <a:rPr lang="ro-RO" sz="1100" b="1" noProof="0" dirty="0">
                          <a:effectLst/>
                          <a:latin typeface="Montserrat" panose="00000500000000000000" pitchFamily="2" charset="-18"/>
                        </a:rPr>
                        <a:t>CSII, Dr. Tudor AVRIGEANU</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Ius - </a:t>
                      </a:r>
                      <a:r>
                        <a:rPr lang="ro-RO" sz="1100" noProof="0" dirty="0" err="1">
                          <a:effectLst/>
                          <a:latin typeface="Montserrat" panose="00000500000000000000" pitchFamily="2" charset="-18"/>
                        </a:rPr>
                        <a:t>lex</a:t>
                      </a:r>
                      <a:r>
                        <a:rPr lang="ro-RO" sz="1100" noProof="0" dirty="0">
                          <a:effectLst/>
                          <a:latin typeface="Montserrat" panose="00000500000000000000" pitchFamily="2" charset="-18"/>
                        </a:rPr>
                        <a:t> - iuris prudentia. De la practica juridică la teoria dreptului [</a:t>
                      </a:r>
                      <a:r>
                        <a:rPr lang="ro-RO" sz="1100" noProof="0" dirty="0" err="1">
                          <a:effectLst/>
                          <a:latin typeface="Montserrat" panose="00000500000000000000" pitchFamily="2" charset="-18"/>
                        </a:rPr>
                        <a:t>Lex</a:t>
                      </a:r>
                      <a:r>
                        <a:rPr lang="ro-RO" sz="1100" noProof="0" dirty="0">
                          <a:effectLst/>
                          <a:latin typeface="Montserrat" panose="00000500000000000000" pitchFamily="2" charset="-18"/>
                        </a:rPr>
                        <a:t> şi ius în experiența juridică romană şi modernă]</a:t>
                      </a:r>
                    </a:p>
                  </a:txBody>
                  <a:tcPr marL="6867" marR="6867" marT="10301" marB="10301" anchor="ctr"/>
                </a:tc>
                <a:extLst>
                  <a:ext uri="{0D108BD9-81ED-4DB2-BD59-A6C34878D82A}">
                    <a16:rowId xmlns:a16="http://schemas.microsoft.com/office/drawing/2014/main" val="298272303"/>
                  </a:ext>
                </a:extLst>
              </a:tr>
              <a:tr h="124801">
                <a:tc>
                  <a:txBody>
                    <a:bodyPr/>
                    <a:lstStyle/>
                    <a:p>
                      <a:pPr algn="l">
                        <a:buNone/>
                      </a:pPr>
                      <a:r>
                        <a:rPr lang="ro-RO" sz="1100" b="1" noProof="0" dirty="0">
                          <a:effectLst/>
                          <a:latin typeface="Montserrat" panose="00000500000000000000" pitchFamily="2" charset="-18"/>
                        </a:rPr>
                        <a:t>CSII, Dr. Ion IFRIM</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Analiza teoretică și practică a unor dispoziții din Codul penal în vigoare</a:t>
                      </a:r>
                    </a:p>
                  </a:txBody>
                  <a:tcPr marL="6867" marR="6867" marT="10301" marB="10301" anchor="ctr"/>
                </a:tc>
                <a:extLst>
                  <a:ext uri="{0D108BD9-81ED-4DB2-BD59-A6C34878D82A}">
                    <a16:rowId xmlns:a16="http://schemas.microsoft.com/office/drawing/2014/main" val="2324120111"/>
                  </a:ext>
                </a:extLst>
              </a:tr>
              <a:tr h="382316">
                <a:tc>
                  <a:txBody>
                    <a:bodyPr/>
                    <a:lstStyle/>
                    <a:p>
                      <a:pPr algn="l">
                        <a:buNone/>
                      </a:pPr>
                      <a:r>
                        <a:rPr lang="ro-RO" sz="1100" b="1" noProof="0" dirty="0">
                          <a:effectLst/>
                          <a:latin typeface="Montserrat" panose="00000500000000000000" pitchFamily="2" charset="-18"/>
                        </a:rPr>
                        <a:t>CSII, Dr. Claudia GILIA</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Regândirea legislației electorale din România  prin prisma evoluțiilor din era AI [Reprezentare  şi subreprezentare a femeilor în politică.  Considerații şi analize al alegerilor  desfășurate în România din 2024] </a:t>
                      </a:r>
                    </a:p>
                  </a:txBody>
                  <a:tcPr marL="6867" marR="6867" marT="10301" marB="10301" anchor="ctr"/>
                </a:tc>
                <a:extLst>
                  <a:ext uri="{0D108BD9-81ED-4DB2-BD59-A6C34878D82A}">
                    <a16:rowId xmlns:a16="http://schemas.microsoft.com/office/drawing/2014/main" val="1927343037"/>
                  </a:ext>
                </a:extLst>
              </a:tr>
              <a:tr h="176183">
                <a:tc>
                  <a:txBody>
                    <a:bodyPr/>
                    <a:lstStyle/>
                    <a:p>
                      <a:pPr algn="l">
                        <a:buNone/>
                      </a:pPr>
                      <a:r>
                        <a:rPr lang="ro-RO" sz="1100" b="1" noProof="0" dirty="0">
                          <a:effectLst/>
                          <a:latin typeface="Montserrat" panose="00000500000000000000" pitchFamily="2" charset="-18"/>
                        </a:rPr>
                        <a:t>CSII, Dr. Nicoleta HEGHEȘ</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Traficul de droguri: probleme de coerență legislativă și eficacitate practică</a:t>
                      </a:r>
                    </a:p>
                  </a:txBody>
                  <a:tcPr marL="6867" marR="6867" marT="10301" marB="10301" anchor="ctr"/>
                </a:tc>
                <a:extLst>
                  <a:ext uri="{0D108BD9-81ED-4DB2-BD59-A6C34878D82A}">
                    <a16:rowId xmlns:a16="http://schemas.microsoft.com/office/drawing/2014/main" val="3765118027"/>
                  </a:ext>
                </a:extLst>
              </a:tr>
              <a:tr h="202055">
                <a:tc>
                  <a:txBody>
                    <a:bodyPr/>
                    <a:lstStyle/>
                    <a:p>
                      <a:pPr algn="l">
                        <a:buNone/>
                      </a:pPr>
                      <a:r>
                        <a:rPr lang="ro-RO" sz="1100" b="1" noProof="0" dirty="0">
                          <a:effectLst/>
                          <a:latin typeface="Montserrat" panose="00000500000000000000" pitchFamily="2" charset="-18"/>
                        </a:rPr>
                        <a:t>CSIII, Dr. Mihaela-Gabriela BERINDEI</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Conceptul de înstrăinare părintească: între dinamica legislativă și realitatea vieții sociale</a:t>
                      </a:r>
                    </a:p>
                  </a:txBody>
                  <a:tcPr marL="6867" marR="6867" marT="10301" marB="10301" anchor="ctr"/>
                </a:tc>
                <a:extLst>
                  <a:ext uri="{0D108BD9-81ED-4DB2-BD59-A6C34878D82A}">
                    <a16:rowId xmlns:a16="http://schemas.microsoft.com/office/drawing/2014/main" val="3028455524"/>
                  </a:ext>
                </a:extLst>
              </a:tr>
              <a:tr h="279310">
                <a:tc>
                  <a:txBody>
                    <a:bodyPr/>
                    <a:lstStyle/>
                    <a:p>
                      <a:pPr algn="l">
                        <a:buNone/>
                      </a:pPr>
                      <a:r>
                        <a:rPr lang="ro-RO" sz="1100" b="1" noProof="0" dirty="0">
                          <a:effectLst/>
                          <a:latin typeface="Montserrat" panose="00000500000000000000" pitchFamily="2" charset="-18"/>
                        </a:rPr>
                        <a:t>CSIII, Dr. Versavia BRUTARU</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Căile extraordinare de atac în procesul penal. Doctrină - jurisprudență - propuneri de lege ferenda. [Căile extraordinare de atac în procesul penal]</a:t>
                      </a:r>
                    </a:p>
                  </a:txBody>
                  <a:tcPr marL="6867" marR="6867" marT="10301" marB="10301" anchor="ctr"/>
                </a:tc>
                <a:extLst>
                  <a:ext uri="{0D108BD9-81ED-4DB2-BD59-A6C34878D82A}">
                    <a16:rowId xmlns:a16="http://schemas.microsoft.com/office/drawing/2014/main" val="1169900944"/>
                  </a:ext>
                </a:extLst>
              </a:tr>
              <a:tr h="150552">
                <a:tc>
                  <a:txBody>
                    <a:bodyPr/>
                    <a:lstStyle/>
                    <a:p>
                      <a:pPr algn="l">
                        <a:buNone/>
                      </a:pPr>
                      <a:r>
                        <a:rPr lang="ro-RO" sz="1100" b="1" noProof="0" dirty="0">
                          <a:effectLst/>
                          <a:latin typeface="Montserrat" panose="00000500000000000000" pitchFamily="2" charset="-18"/>
                        </a:rPr>
                        <a:t>CSIII, Dr. Ion FLĂMÂNZEANU</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Adaptarea normelor juridice la realitățile economico-sociale contemporane</a:t>
                      </a:r>
                    </a:p>
                  </a:txBody>
                  <a:tcPr marL="6867" marR="6867" marT="10301" marB="10301" anchor="ctr"/>
                </a:tc>
                <a:extLst>
                  <a:ext uri="{0D108BD9-81ED-4DB2-BD59-A6C34878D82A}">
                    <a16:rowId xmlns:a16="http://schemas.microsoft.com/office/drawing/2014/main" val="1767829317"/>
                  </a:ext>
                </a:extLst>
              </a:tr>
              <a:tr h="206012">
                <a:tc>
                  <a:txBody>
                    <a:bodyPr/>
                    <a:lstStyle/>
                    <a:p>
                      <a:pPr algn="l">
                        <a:buNone/>
                      </a:pPr>
                      <a:r>
                        <a:rPr lang="ro-RO" sz="1100" b="1" noProof="0" dirty="0">
                          <a:effectLst/>
                          <a:latin typeface="Montserrat" panose="00000500000000000000" pitchFamily="2" charset="-18"/>
                        </a:rPr>
                        <a:t>CSIII, Dr. Radu STANCU</a:t>
                      </a:r>
                      <a:endParaRPr lang="ro-RO" sz="1100" noProof="0" dirty="0">
                        <a:effectLst/>
                        <a:latin typeface="Montserrat" panose="00000500000000000000" pitchFamily="2" charset="-18"/>
                      </a:endParaRPr>
                    </a:p>
                  </a:txBody>
                  <a:tcPr marL="6867" marR="6867" marT="10301" marB="10301" anchor="ctr"/>
                </a:tc>
                <a:tc>
                  <a:txBody>
                    <a:bodyPr/>
                    <a:lstStyle/>
                    <a:p>
                      <a:pPr algn="l">
                        <a:buNone/>
                      </a:pPr>
                      <a:r>
                        <a:rPr lang="ro-RO" sz="1100" noProof="0" dirty="0">
                          <a:effectLst/>
                          <a:latin typeface="Montserrat" panose="00000500000000000000" pitchFamily="2" charset="-18"/>
                        </a:rPr>
                        <a:t>Drept privat spațial: repere pentru o reglementare cadru</a:t>
                      </a:r>
                    </a:p>
                  </a:txBody>
                  <a:tcPr marL="6867" marR="6867" marT="10301" marB="10301" anchor="ctr"/>
                </a:tc>
                <a:extLst>
                  <a:ext uri="{0D108BD9-81ED-4DB2-BD59-A6C34878D82A}">
                    <a16:rowId xmlns:a16="http://schemas.microsoft.com/office/drawing/2014/main" val="1668408218"/>
                  </a:ext>
                </a:extLst>
              </a:tr>
              <a:tr h="176304">
                <a:tc>
                  <a:txBody>
                    <a:bodyPr/>
                    <a:lstStyle/>
                    <a:p>
                      <a:pPr algn="l">
                        <a:buNone/>
                      </a:pPr>
                      <a:r>
                        <a:rPr lang="ro-RO" sz="1100" b="1" noProof="0" dirty="0">
                          <a:effectLst/>
                          <a:latin typeface="Montserrat" panose="00000500000000000000" pitchFamily="2" charset="-18"/>
                        </a:rPr>
                        <a:t>CSIII, Dr. Aura PREDA</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Repere legislative şi criminologice privind criminalitatea violentă în România</a:t>
                      </a:r>
                    </a:p>
                  </a:txBody>
                  <a:tcPr marL="6867" marR="6867" marT="10301" marB="10301" anchor="ctr"/>
                </a:tc>
                <a:extLst>
                  <a:ext uri="{0D108BD9-81ED-4DB2-BD59-A6C34878D82A}">
                    <a16:rowId xmlns:a16="http://schemas.microsoft.com/office/drawing/2014/main" val="4248833576"/>
                  </a:ext>
                </a:extLst>
              </a:tr>
              <a:tr h="0">
                <a:tc>
                  <a:txBody>
                    <a:bodyPr/>
                    <a:lstStyle/>
                    <a:p>
                      <a:pPr algn="l">
                        <a:buNone/>
                      </a:pPr>
                      <a:r>
                        <a:rPr lang="ro-RO" sz="1100" b="1" noProof="0" dirty="0">
                          <a:effectLst/>
                          <a:latin typeface="Montserrat" panose="00000500000000000000" pitchFamily="2" charset="-18"/>
                        </a:rPr>
                        <a:t>CS, Dr. Dumitru DOBREV</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Balast legislativ sau instituții juridice novatoare în Codul civil ?</a:t>
                      </a:r>
                    </a:p>
                  </a:txBody>
                  <a:tcPr marL="6867" marR="6867" marT="10301" marB="10301" anchor="ctr"/>
                </a:tc>
                <a:extLst>
                  <a:ext uri="{0D108BD9-81ED-4DB2-BD59-A6C34878D82A}">
                    <a16:rowId xmlns:a16="http://schemas.microsoft.com/office/drawing/2014/main" val="4267457109"/>
                  </a:ext>
                </a:extLst>
              </a:tr>
              <a:tr h="227807">
                <a:tc>
                  <a:txBody>
                    <a:bodyPr/>
                    <a:lstStyle/>
                    <a:p>
                      <a:pPr algn="l">
                        <a:buNone/>
                      </a:pPr>
                      <a:r>
                        <a:rPr lang="ro-RO" sz="1100" b="1" noProof="0" dirty="0">
                          <a:effectLst/>
                          <a:latin typeface="Montserrat" panose="00000500000000000000" pitchFamily="2" charset="-18"/>
                        </a:rPr>
                        <a:t>CS, Dr. Oana-Florentina ISPAS</a:t>
                      </a:r>
                      <a:endParaRPr lang="ro-RO" sz="1100" noProof="0" dirty="0">
                        <a:effectLst/>
                        <a:latin typeface="Montserrat" panose="00000500000000000000" pitchFamily="2" charset="-18"/>
                      </a:endParaRPr>
                    </a:p>
                  </a:txBody>
                  <a:tcPr marL="6867" marR="6867" marT="10301" marB="10301" anchor="ctr"/>
                </a:tc>
                <a:tc>
                  <a:txBody>
                    <a:bodyPr/>
                    <a:lstStyle/>
                    <a:p>
                      <a:pPr algn="l">
                        <a:lnSpc>
                          <a:spcPts val="1500"/>
                        </a:lnSpc>
                        <a:buNone/>
                      </a:pPr>
                      <a:r>
                        <a:rPr lang="ro-RO" sz="1100" noProof="0" dirty="0">
                          <a:effectLst/>
                          <a:latin typeface="Montserrat" panose="00000500000000000000" pitchFamily="2" charset="-18"/>
                        </a:rPr>
                        <a:t>Evoluția și transformările dreptului de opțiune succesorală în România. Elemente de drept comparat.</a:t>
                      </a:r>
                    </a:p>
                  </a:txBody>
                  <a:tcPr marL="6867" marR="6867" marT="10301" marB="10301" anchor="ctr"/>
                </a:tc>
                <a:extLst>
                  <a:ext uri="{0D108BD9-81ED-4DB2-BD59-A6C34878D82A}">
                    <a16:rowId xmlns:a16="http://schemas.microsoft.com/office/drawing/2014/main" val="2668955775"/>
                  </a:ext>
                </a:extLst>
              </a:tr>
              <a:tr h="243094">
                <a:tc>
                  <a:txBody>
                    <a:bodyPr/>
                    <a:lstStyle/>
                    <a:p>
                      <a:pPr algn="l">
                        <a:buNone/>
                      </a:pPr>
                      <a:r>
                        <a:rPr lang="ro-RO" sz="1100" b="1" noProof="0" dirty="0">
                          <a:effectLst/>
                          <a:latin typeface="Montserrat" panose="00000500000000000000" pitchFamily="2" charset="-18"/>
                        </a:rPr>
                        <a:t>CS, Drd. Marius Cătălin MITREA</a:t>
                      </a:r>
                      <a:endParaRPr lang="ro-RO" sz="1100" noProof="0" dirty="0">
                        <a:effectLst/>
                        <a:latin typeface="Montserrat" panose="00000500000000000000" pitchFamily="2" charset="-18"/>
                      </a:endParaRPr>
                    </a:p>
                  </a:txBody>
                  <a:tcPr marL="6867" marR="6867" marT="10301" marB="10301" anchor="ctr"/>
                </a:tc>
                <a:tc>
                  <a:txBody>
                    <a:bodyPr/>
                    <a:lstStyle/>
                    <a:p>
                      <a:pPr algn="l">
                        <a:buNone/>
                      </a:pPr>
                      <a:r>
                        <a:rPr lang="ro-RO" sz="1100" noProof="0" dirty="0">
                          <a:effectLst/>
                          <a:latin typeface="Montserrat" panose="00000500000000000000" pitchFamily="2" charset="-18"/>
                        </a:rPr>
                        <a:t>Consimțământul persoanei fizice în ceea ce privește utilizarea tehnologiilor de tracking</a:t>
                      </a:r>
                    </a:p>
                  </a:txBody>
                  <a:tcPr marL="6867" marR="6867" marT="10301" marB="10301" anchor="ctr"/>
                </a:tc>
                <a:extLst>
                  <a:ext uri="{0D108BD9-81ED-4DB2-BD59-A6C34878D82A}">
                    <a16:rowId xmlns:a16="http://schemas.microsoft.com/office/drawing/2014/main" val="809077110"/>
                  </a:ext>
                </a:extLst>
              </a:tr>
              <a:tr h="243094">
                <a:tc>
                  <a:txBody>
                    <a:bodyPr/>
                    <a:lstStyle/>
                    <a:p>
                      <a:pPr algn="l">
                        <a:buNone/>
                      </a:pPr>
                      <a:r>
                        <a:rPr lang="ro-RO" sz="1100" b="1" noProof="0" dirty="0">
                          <a:effectLst/>
                          <a:latin typeface="Montserrat" panose="00000500000000000000" pitchFamily="2" charset="-18"/>
                        </a:rPr>
                        <a:t>CS, Drd. Ștefan-Andrei PARASCHIV-MIRON</a:t>
                      </a:r>
                      <a:endParaRPr lang="ro-RO" sz="1100" noProof="0" dirty="0">
                        <a:effectLst/>
                        <a:latin typeface="Montserrat" panose="00000500000000000000" pitchFamily="2" charset="-18"/>
                      </a:endParaRPr>
                    </a:p>
                  </a:txBody>
                  <a:tcPr marL="6867" marR="6867" marT="10301" marB="10301" anchor="ctr"/>
                </a:tc>
                <a:tc>
                  <a:txBody>
                    <a:bodyPr/>
                    <a:lstStyle/>
                    <a:p>
                      <a:pPr algn="l">
                        <a:buNone/>
                      </a:pPr>
                      <a:r>
                        <a:rPr lang="ro-RO" sz="1100" noProof="0" dirty="0">
                          <a:effectLst/>
                          <a:latin typeface="Montserrat" panose="00000500000000000000" pitchFamily="2" charset="-18"/>
                        </a:rPr>
                        <a:t>Considerații asupra dezvoltării jurisprudențiale a dreptului european al drepturilor omului</a:t>
                      </a:r>
                    </a:p>
                  </a:txBody>
                  <a:tcPr marL="6867" marR="6867" marT="10301" marB="10301" anchor="ctr"/>
                </a:tc>
                <a:extLst>
                  <a:ext uri="{0D108BD9-81ED-4DB2-BD59-A6C34878D82A}">
                    <a16:rowId xmlns:a16="http://schemas.microsoft.com/office/drawing/2014/main" val="3569375783"/>
                  </a:ext>
                </a:extLst>
              </a:tr>
              <a:tr h="317259">
                <a:tc>
                  <a:txBody>
                    <a:bodyPr/>
                    <a:lstStyle/>
                    <a:p>
                      <a:pPr algn="l">
                        <a:buNone/>
                      </a:pPr>
                      <a:r>
                        <a:rPr lang="ro-RO" sz="1100" b="1" noProof="0" dirty="0">
                          <a:effectLst/>
                          <a:latin typeface="Montserrat" panose="00000500000000000000" pitchFamily="2" charset="-18"/>
                        </a:rPr>
                        <a:t>ACS, Ariana Carmen GRIGORE</a:t>
                      </a:r>
                      <a:endParaRPr lang="ro-RO" sz="1100" noProof="0" dirty="0">
                        <a:effectLst/>
                        <a:latin typeface="Montserrat" panose="00000500000000000000" pitchFamily="2" charset="-18"/>
                      </a:endParaRPr>
                    </a:p>
                  </a:txBody>
                  <a:tcPr marL="6867" marR="6867" marT="10301" marB="10301" anchor="ctr"/>
                </a:tc>
                <a:tc>
                  <a:txBody>
                    <a:bodyPr/>
                    <a:lstStyle/>
                    <a:p>
                      <a:pPr algn="l">
                        <a:buNone/>
                      </a:pPr>
                      <a:r>
                        <a:rPr lang="ro-RO" sz="1100" noProof="0" dirty="0">
                          <a:effectLst/>
                          <a:latin typeface="Montserrat" panose="00000500000000000000" pitchFamily="2" charset="-18"/>
                        </a:rPr>
                        <a:t>Dinamica legislativă și realitatea juridică din perspectiva jurisprudenței europene în materia măsurilor preventive</a:t>
                      </a:r>
                    </a:p>
                  </a:txBody>
                  <a:tcPr marL="6867" marR="6867" marT="10301" marB="10301" anchor="ctr"/>
                </a:tc>
                <a:extLst>
                  <a:ext uri="{0D108BD9-81ED-4DB2-BD59-A6C34878D82A}">
                    <a16:rowId xmlns:a16="http://schemas.microsoft.com/office/drawing/2014/main" val="2521697227"/>
                  </a:ext>
                </a:extLst>
              </a:tr>
            </a:tbl>
          </a:graphicData>
        </a:graphic>
      </p:graphicFrame>
      <p:sp>
        <p:nvSpPr>
          <p:cNvPr id="6" name="Title 1">
            <a:extLst>
              <a:ext uri="{FF2B5EF4-FFF2-40B4-BE49-F238E27FC236}">
                <a16:creationId xmlns:a16="http://schemas.microsoft.com/office/drawing/2014/main" id="{B47DAA8D-3CD2-A297-2A3F-F7B675548427}"/>
              </a:ext>
            </a:extLst>
          </p:cNvPr>
          <p:cNvSpPr txBox="1">
            <a:spLocks/>
          </p:cNvSpPr>
          <p:nvPr/>
        </p:nvSpPr>
        <p:spPr>
          <a:xfrm>
            <a:off x="403779" y="172528"/>
            <a:ext cx="7254879" cy="40441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nSpc>
                <a:spcPct val="120000"/>
              </a:lnSpc>
            </a:pPr>
            <a:r>
              <a:rPr lang="ro-RO" sz="1800" b="1" noProof="0" dirty="0">
                <a:solidFill>
                  <a:schemeClr val="tx1"/>
                </a:solidFill>
                <a:latin typeface="Montserrat" panose="00000500000000000000" pitchFamily="2" charset="-18"/>
              </a:rPr>
              <a:t>II.1. Teme DE CERCETARE PENTRU ANUL 2025</a:t>
            </a:r>
          </a:p>
        </p:txBody>
      </p:sp>
    </p:spTree>
    <p:extLst>
      <p:ext uri="{BB962C8B-B14F-4D97-AF65-F5344CB8AC3E}">
        <p14:creationId xmlns:p14="http://schemas.microsoft.com/office/powerpoint/2010/main" val="42314449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88396-5326-FCEA-88C8-8D8F147E86C5}"/>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D68D4469-82AF-739E-B484-E8FBA01631E2}"/>
              </a:ext>
            </a:extLst>
          </p:cNvPr>
          <p:cNvSpPr txBox="1">
            <a:spLocks/>
          </p:cNvSpPr>
          <p:nvPr/>
        </p:nvSpPr>
        <p:spPr>
          <a:xfrm>
            <a:off x="5611128" y="2271287"/>
            <a:ext cx="5621089" cy="231542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2800" kern="1200" cap="all" spc="150" baseline="0" dirty="0">
                <a:solidFill>
                  <a:schemeClr val="tx1">
                    <a:lumMod val="75000"/>
                    <a:lumOff val="25000"/>
                  </a:schemeClr>
                </a:solidFill>
                <a:latin typeface="+mj-lt"/>
                <a:ea typeface="+mj-ea"/>
                <a:cs typeface="+mj-cs"/>
              </a:defRPr>
            </a:lvl1pPr>
          </a:lstStyle>
          <a:p>
            <a:pPr algn="ctr"/>
            <a:r>
              <a:rPr lang="ro-RO" sz="4000" b="1" noProof="0" dirty="0">
                <a:solidFill>
                  <a:schemeClr val="accent2"/>
                </a:solidFill>
                <a:latin typeface="Montserrat" panose="00000500000000000000" pitchFamily="2" charset="-18"/>
              </a:rPr>
              <a:t>III</a:t>
            </a:r>
          </a:p>
          <a:p>
            <a:pPr algn="ctr"/>
            <a:endParaRPr lang="ro-RO" sz="4000" b="1" noProof="0" dirty="0">
              <a:solidFill>
                <a:schemeClr val="accent2"/>
              </a:solidFill>
              <a:latin typeface="Montserrat" panose="00000500000000000000" pitchFamily="2" charset="-18"/>
            </a:endParaRPr>
          </a:p>
          <a:p>
            <a:pPr algn="ctr"/>
            <a:r>
              <a:rPr lang="ro-RO" sz="4000" b="1" noProof="0" dirty="0">
                <a:solidFill>
                  <a:schemeClr val="accent2"/>
                </a:solidFill>
                <a:latin typeface="Montserrat" panose="00000500000000000000" pitchFamily="2" charset="-18"/>
              </a:rPr>
              <a:t>Evenimente Științifice</a:t>
            </a:r>
          </a:p>
        </p:txBody>
      </p:sp>
    </p:spTree>
    <p:extLst>
      <p:ext uri="{BB962C8B-B14F-4D97-AF65-F5344CB8AC3E}">
        <p14:creationId xmlns:p14="http://schemas.microsoft.com/office/powerpoint/2010/main" val="3286465867"/>
      </p:ext>
    </p:extLst>
  </p:cSld>
  <p:clrMapOvr>
    <a:masterClrMapping/>
  </p:clrMapOvr>
</p:sld>
</file>

<file path=ppt/theme/theme1.xml><?xml version="1.0" encoding="utf-8"?>
<a:theme xmlns:a="http://schemas.openxmlformats.org/drawingml/2006/main" name="Monoline">
  <a:themeElements>
    <a:clrScheme name="Particularizare 5">
      <a:dk1>
        <a:sysClr val="windowText" lastClr="000000"/>
      </a:dk1>
      <a:lt1>
        <a:sysClr val="window" lastClr="FFFFFF"/>
      </a:lt1>
      <a:dk2>
        <a:srgbClr val="FFFFFF"/>
      </a:dk2>
      <a:lt2>
        <a:srgbClr val="FFFFFF"/>
      </a:lt2>
      <a:accent1>
        <a:srgbClr val="C29764"/>
      </a:accent1>
      <a:accent2>
        <a:srgbClr val="023160"/>
      </a:accent2>
      <a:accent3>
        <a:srgbClr val="A5A5A5"/>
      </a:accent3>
      <a:accent4>
        <a:srgbClr val="FFC000"/>
      </a:accent4>
      <a:accent5>
        <a:srgbClr val="5B9BD5"/>
      </a:accent5>
      <a:accent6>
        <a:srgbClr val="000000"/>
      </a:accent6>
      <a:hlink>
        <a:srgbClr val="023160"/>
      </a:hlink>
      <a:folHlink>
        <a:srgbClr val="023160"/>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56180624 Minimalist light sales pitch_Win32_v3" id="{6E94D4DF-24E6-4758-8701-2C20AC2BF2DD}" vid="{D9C778EE-A573-4D68-89BA-A3DB5F810E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1845F9-C5F4-4AA5-BA9E-EC2182E91488}">
  <ds:schemaRefs>
    <ds:schemaRef ds:uri="http://schemas.microsoft.com/office/2006/metadata/properties"/>
    <ds:schemaRef ds:uri="http://www.w3.org/2000/xmlns/"/>
    <ds:schemaRef ds:uri="http://schemas.microsoft.com/sharepoint/v3"/>
    <ds:schemaRef ds:uri="http://www.w3.org/2001/XMLSchema-instance"/>
    <ds:schemaRef ds:uri="71af3243-3dd4-4a8d-8c0d-dd76da1f02a5"/>
    <ds:schemaRef ds:uri="http://schemas.microsoft.com/office/infopath/2007/PartnerControls"/>
    <ds:schemaRef ds:uri="230e9df3-be65-4c73-a93b-d1236ebd677e"/>
  </ds:schemaRefs>
</ds:datastoreItem>
</file>

<file path=customXml/itemProps2.xml><?xml version="1.0" encoding="utf-8"?>
<ds:datastoreItem xmlns:ds="http://schemas.openxmlformats.org/officeDocument/2006/customXml" ds:itemID="{15BFCE94-6EC9-4D8E-89B6-C22DE7AD70CB}">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8B084D-D430-4822-B3CB-DEADB2E7A5FC}">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2389</TotalTime>
  <Words>7733</Words>
  <Application>Microsoft Office PowerPoint</Application>
  <PresentationFormat>Ecran lat</PresentationFormat>
  <Paragraphs>899</Paragraphs>
  <Slides>65</Slides>
  <Notes>33</Notes>
  <HiddenSlides>0</HiddenSlides>
  <MMClips>0</MMClips>
  <ScaleCrop>false</ScaleCrop>
  <HeadingPairs>
    <vt:vector size="6" baseType="variant">
      <vt:variant>
        <vt:lpstr>Fonturi utilizate</vt:lpstr>
      </vt:variant>
      <vt:variant>
        <vt:i4>6</vt:i4>
      </vt:variant>
      <vt:variant>
        <vt:lpstr>Temă</vt:lpstr>
      </vt:variant>
      <vt:variant>
        <vt:i4>1</vt:i4>
      </vt:variant>
      <vt:variant>
        <vt:lpstr>Titluri diapozitive</vt:lpstr>
      </vt:variant>
      <vt:variant>
        <vt:i4>65</vt:i4>
      </vt:variant>
    </vt:vector>
  </HeadingPairs>
  <TitlesOfParts>
    <vt:vector size="72" baseType="lpstr">
      <vt:lpstr>Aptos</vt:lpstr>
      <vt:lpstr>Arial</vt:lpstr>
      <vt:lpstr>Calibri</vt:lpstr>
      <vt:lpstr>Montserrat</vt:lpstr>
      <vt:lpstr>Tenorite</vt:lpstr>
      <vt:lpstr>Wingdings</vt:lpstr>
      <vt:lpstr>Monoline</vt:lpstr>
      <vt:lpstr>Prezentare PowerPoint</vt:lpstr>
      <vt:lpstr>Agendă</vt:lpstr>
      <vt:lpstr>Raportul de activitate pentru anul 2025</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PLANUL de Activitate pentru Anul 2026</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Concluzii</vt:lpstr>
      <vt:lpstr>PROVOCĂRI 2026</vt:lpstr>
      <vt:lpstr>Vă Mulțumim!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Evelina Oprina</dc:creator>
  <cp:lastModifiedBy>Office ICJ</cp:lastModifiedBy>
  <cp:revision>10</cp:revision>
  <dcterms:created xsi:type="dcterms:W3CDTF">2023-07-24T01:11:48Z</dcterms:created>
  <dcterms:modified xsi:type="dcterms:W3CDTF">2026-03-04T08:13:20Z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